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notesSlides/notesSlide2.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58" r:id="rId3"/>
    <p:sldId id="276" r:id="rId4"/>
    <p:sldId id="282" r:id="rId5"/>
    <p:sldId id="297" r:id="rId6"/>
    <p:sldId id="299" r:id="rId7"/>
    <p:sldId id="298" r:id="rId8"/>
    <p:sldId id="278" r:id="rId9"/>
    <p:sldId id="293" r:id="rId10"/>
    <p:sldId id="301" r:id="rId11"/>
    <p:sldId id="300" r:id="rId12"/>
    <p:sldId id="279" r:id="rId13"/>
    <p:sldId id="302" r:id="rId14"/>
    <p:sldId id="294" r:id="rId15"/>
    <p:sldId id="304" r:id="rId16"/>
    <p:sldId id="306" r:id="rId17"/>
    <p:sldId id="307" r:id="rId18"/>
    <p:sldId id="309" r:id="rId19"/>
    <p:sldId id="310" r:id="rId20"/>
    <p:sldId id="311" r:id="rId21"/>
    <p:sldId id="312" r:id="rId22"/>
    <p:sldId id="305" r:id="rId23"/>
    <p:sldId id="296" r:id="rId24"/>
    <p:sldId id="288" r:id="rId25"/>
    <p:sldId id="284"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282828"/>
    <a:srgbClr val="505150"/>
    <a:srgbClr val="5B93BA"/>
    <a:srgbClr val="005DAA"/>
    <a:srgbClr val="A5A6A5"/>
    <a:srgbClr val="003F82"/>
    <a:srgbClr val="4D4D4D"/>
    <a:srgbClr val="6CADDF"/>
    <a:srgbClr val="636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0" d="100"/>
          <a:sy n="110" d="100"/>
        </p:scale>
        <p:origin x="1266" y="126"/>
      </p:cViewPr>
      <p:guideLst>
        <p:guide orient="horz" pos="408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86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www.eia.gov/dnav/pet/xls/PET_MOVE_EXPC_A_EPC0_EEX_MBBL_M.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mos-nasuni02\moseditorial\Argus%20Russian%20Crude%20Export\REPORTS\2016\29\&#1044;&#1054;&#1055;%203%20Export%20NonCIS%20July%2016.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oleObject" Target="file:///\\mos-nasuni02\moseditorial\Argus%20Russian%20Crude%20Export\REPORTS\2016\29\&#1044;&#1054;&#1055;%203%20Export%20NonCIS%20July%20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jamesg\AppData\Local\Microsoft\Windows\Temporary%20Internet%20Files\Content.IE5\D8FIW4UV\Russian%20crude%20and%20condensate%20produ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Non-Canadian</a:t>
            </a:r>
            <a:r>
              <a:rPr lang="en-GB" baseline="0"/>
              <a:t> export destinations</a:t>
            </a:r>
          </a:p>
          <a:p>
            <a:pPr>
              <a:defRPr/>
            </a:pPr>
            <a:r>
              <a:rPr lang="en-GB" baseline="0"/>
              <a:t>Jan-Jul 2016</a:t>
            </a:r>
            <a:endParaRPr lang="en-GB"/>
          </a:p>
        </c:rich>
      </c:tx>
      <c:layout>
        <c:manualLayout>
          <c:xMode val="edge"/>
          <c:yMode val="edge"/>
          <c:x val="0.12311111111111112"/>
          <c:y val="4.5920559764403179E-2"/>
        </c:manualLayout>
      </c:layout>
      <c:overlay val="0"/>
    </c:title>
    <c:autoTitleDeleted val="0"/>
    <c:plotArea>
      <c:layout/>
      <c:pieChart>
        <c:varyColors val="1"/>
        <c:ser>
          <c:idx val="0"/>
          <c:order val="0"/>
          <c:cat>
            <c:strRef>
              <c:f>[PET_MOVE_EXPC_A_EPC0_EEX_MBBL_M.xls]Sheet1!$D$1:$S$1</c:f>
              <c:strCache>
                <c:ptCount val="16"/>
                <c:pt idx="0">
                  <c:v>Curacao </c:v>
                </c:pt>
                <c:pt idx="1">
                  <c:v>Netherlands </c:v>
                </c:pt>
                <c:pt idx="2">
                  <c:v>United Kingdom </c:v>
                </c:pt>
                <c:pt idx="3">
                  <c:v>Japan </c:v>
                </c:pt>
                <c:pt idx="4">
                  <c:v>China </c:v>
                </c:pt>
                <c:pt idx="5">
                  <c:v>France </c:v>
                </c:pt>
                <c:pt idx="6">
                  <c:v>Italy </c:v>
                </c:pt>
                <c:pt idx="7">
                  <c:v>Bahama Islands </c:v>
                </c:pt>
                <c:pt idx="8">
                  <c:v>Nicaragua </c:v>
                </c:pt>
                <c:pt idx="9">
                  <c:v>Panama </c:v>
                </c:pt>
                <c:pt idx="10">
                  <c:v>Israel </c:v>
                </c:pt>
                <c:pt idx="11">
                  <c:v>Peru </c:v>
                </c:pt>
                <c:pt idx="12">
                  <c:v>Colombia </c:v>
                </c:pt>
                <c:pt idx="13">
                  <c:v>Switzerland </c:v>
                </c:pt>
                <c:pt idx="14">
                  <c:v>Dominican Republic </c:v>
                </c:pt>
                <c:pt idx="15">
                  <c:v>Brazil </c:v>
                </c:pt>
              </c:strCache>
            </c:strRef>
          </c:cat>
          <c:val>
            <c:numRef>
              <c:f>[PET_MOVE_EXPC_A_EPC0_EEX_MBBL_M.xls]Sheet1!$D$9:$S$9</c:f>
              <c:numCache>
                <c:formatCode>General</c:formatCode>
                <c:ptCount val="16"/>
                <c:pt idx="0">
                  <c:v>8678</c:v>
                </c:pt>
                <c:pt idx="1">
                  <c:v>5967</c:v>
                </c:pt>
                <c:pt idx="2">
                  <c:v>2765</c:v>
                </c:pt>
                <c:pt idx="3">
                  <c:v>2578</c:v>
                </c:pt>
                <c:pt idx="4">
                  <c:v>2491</c:v>
                </c:pt>
                <c:pt idx="5">
                  <c:v>2376</c:v>
                </c:pt>
                <c:pt idx="6">
                  <c:v>2268</c:v>
                </c:pt>
                <c:pt idx="7">
                  <c:v>1501</c:v>
                </c:pt>
                <c:pt idx="8">
                  <c:v>1160</c:v>
                </c:pt>
                <c:pt idx="9">
                  <c:v>1150</c:v>
                </c:pt>
                <c:pt idx="10">
                  <c:v>770</c:v>
                </c:pt>
                <c:pt idx="11">
                  <c:v>722</c:v>
                </c:pt>
                <c:pt idx="12">
                  <c:v>499</c:v>
                </c:pt>
                <c:pt idx="13">
                  <c:v>442</c:v>
                </c:pt>
                <c:pt idx="14">
                  <c:v>298</c:v>
                </c:pt>
                <c:pt idx="15">
                  <c:v>193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015507436570428"/>
          <c:y val="0.10048017004009469"/>
          <c:w val="0.8708904199475066"/>
          <c:h val="0.72222630146691791"/>
        </c:manualLayout>
      </c:layout>
      <c:barChart>
        <c:barDir val="col"/>
        <c:grouping val="clustered"/>
        <c:varyColors val="0"/>
        <c:ser>
          <c:idx val="0"/>
          <c:order val="0"/>
          <c:tx>
            <c:strRef>
              <c:f>Year!$S$565</c:f>
              <c:strCache>
                <c:ptCount val="1"/>
                <c:pt idx="0">
                  <c:v>2014</c:v>
                </c:pt>
              </c:strCache>
            </c:strRef>
          </c:tx>
          <c:invertIfNegative val="0"/>
          <c:cat>
            <c:strRef>
              <c:f>Year!$T$564:$AE$564</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Year!$T$565:$AE$565</c:f>
              <c:numCache>
                <c:formatCode>General</c:formatCode>
                <c:ptCount val="12"/>
                <c:pt idx="0" formatCode="0.00">
                  <c:v>3907.6656592129034</c:v>
                </c:pt>
                <c:pt idx="1">
                  <c:v>3987.6743791785721</c:v>
                </c:pt>
                <c:pt idx="2" formatCode="0.00">
                  <c:v>3897.4719061225805</c:v>
                </c:pt>
                <c:pt idx="3" formatCode="0.0">
                  <c:v>4195.1153506946239</c:v>
                </c:pt>
                <c:pt idx="4">
                  <c:v>4048.7842729677418</c:v>
                </c:pt>
                <c:pt idx="5">
                  <c:v>3761.4430088966669</c:v>
                </c:pt>
                <c:pt idx="6">
                  <c:v>3781.3495002967743</c:v>
                </c:pt>
                <c:pt idx="7">
                  <c:v>3724.0812405709689</c:v>
                </c:pt>
                <c:pt idx="8">
                  <c:v>4128.6000000000004</c:v>
                </c:pt>
                <c:pt idx="9">
                  <c:v>3980.8044858064518</c:v>
                </c:pt>
                <c:pt idx="10">
                  <c:v>3753.6726293333331</c:v>
                </c:pt>
                <c:pt idx="11">
                  <c:v>3198.4344375483875</c:v>
                </c:pt>
              </c:numCache>
            </c:numRef>
          </c:val>
        </c:ser>
        <c:ser>
          <c:idx val="1"/>
          <c:order val="1"/>
          <c:tx>
            <c:strRef>
              <c:f>Year!$S$566</c:f>
              <c:strCache>
                <c:ptCount val="1"/>
                <c:pt idx="0">
                  <c:v>2015</c:v>
                </c:pt>
              </c:strCache>
            </c:strRef>
          </c:tx>
          <c:invertIfNegative val="0"/>
          <c:cat>
            <c:strRef>
              <c:f>Year!$T$564:$AE$564</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Year!$T$566:$AE$566</c:f>
              <c:numCache>
                <c:formatCode>General</c:formatCode>
                <c:ptCount val="12"/>
                <c:pt idx="0" formatCode="0.00">
                  <c:v>4272.1681297713121</c:v>
                </c:pt>
                <c:pt idx="1">
                  <c:v>4208.2710199483863</c:v>
                </c:pt>
                <c:pt idx="2" formatCode="0.00">
                  <c:v>4296.170904200344</c:v>
                </c:pt>
                <c:pt idx="3" formatCode="0.0">
                  <c:v>4342.4989677824815</c:v>
                </c:pt>
                <c:pt idx="4">
                  <c:v>4074.5462988322433</c:v>
                </c:pt>
                <c:pt idx="5">
                  <c:v>4029.9586237615404</c:v>
                </c:pt>
                <c:pt idx="6">
                  <c:v>3985.3948536911075</c:v>
                </c:pt>
                <c:pt idx="7">
                  <c:v>3945.8865756539035</c:v>
                </c:pt>
                <c:pt idx="8">
                  <c:v>4278.5658630844146</c:v>
                </c:pt>
                <c:pt idx="9">
                  <c:v>4387.794964024748</c:v>
                </c:pt>
                <c:pt idx="10">
                  <c:v>4246.4951543182005</c:v>
                </c:pt>
                <c:pt idx="11">
                  <c:v>4015.8027674660007</c:v>
                </c:pt>
              </c:numCache>
            </c:numRef>
          </c:val>
        </c:ser>
        <c:ser>
          <c:idx val="2"/>
          <c:order val="2"/>
          <c:tx>
            <c:strRef>
              <c:f>Year!$S$567</c:f>
              <c:strCache>
                <c:ptCount val="1"/>
                <c:pt idx="0">
                  <c:v>2016</c:v>
                </c:pt>
              </c:strCache>
            </c:strRef>
          </c:tx>
          <c:invertIfNegative val="0"/>
          <c:cat>
            <c:strRef>
              <c:f>Year!$T$564:$AE$564</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Year!$T$567:$AE$567</c:f>
              <c:numCache>
                <c:formatCode>General</c:formatCode>
                <c:ptCount val="12"/>
                <c:pt idx="0" formatCode="0.00">
                  <c:v>4254.3345402000004</c:v>
                </c:pt>
                <c:pt idx="1">
                  <c:v>4248.7237021241372</c:v>
                </c:pt>
                <c:pt idx="2" formatCode="0.00">
                  <c:v>4392.8933273290313</c:v>
                </c:pt>
                <c:pt idx="3" formatCode="0.0">
                  <c:v>4639.8985030966678</c:v>
                </c:pt>
                <c:pt idx="4">
                  <c:v>4413.2864486870967</c:v>
                </c:pt>
                <c:pt idx="5">
                  <c:v>4267.5771637398348</c:v>
                </c:pt>
                <c:pt idx="6">
                  <c:v>4299.7729099947601</c:v>
                </c:pt>
              </c:numCache>
            </c:numRef>
          </c:val>
        </c:ser>
        <c:dLbls>
          <c:showLegendKey val="0"/>
          <c:showVal val="0"/>
          <c:showCatName val="0"/>
          <c:showSerName val="0"/>
          <c:showPercent val="0"/>
          <c:showBubbleSize val="0"/>
        </c:dLbls>
        <c:gapWidth val="150"/>
        <c:axId val="211874080"/>
        <c:axId val="211874472"/>
      </c:barChart>
      <c:catAx>
        <c:axId val="211874080"/>
        <c:scaling>
          <c:orientation val="minMax"/>
        </c:scaling>
        <c:delete val="0"/>
        <c:axPos val="b"/>
        <c:numFmt formatCode="General" sourceLinked="1"/>
        <c:majorTickMark val="none"/>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211874472"/>
        <c:crosses val="autoZero"/>
        <c:auto val="1"/>
        <c:lblAlgn val="ctr"/>
        <c:lblOffset val="100"/>
        <c:noMultiLvlLbl val="0"/>
      </c:catAx>
      <c:valAx>
        <c:axId val="211874472"/>
        <c:scaling>
          <c:orientation val="minMax"/>
          <c:max val="4400"/>
          <c:min val="3000"/>
        </c:scaling>
        <c:delete val="0"/>
        <c:axPos val="l"/>
        <c:majorGridlines>
          <c:spPr>
            <a:ln>
              <a:noFill/>
            </a:ln>
          </c:spPr>
        </c:majorGridlines>
        <c:numFmt formatCode="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11874080"/>
        <c:crosses val="autoZero"/>
        <c:crossBetween val="between"/>
      </c:valAx>
    </c:plotArea>
    <c:legend>
      <c:legendPos val="r"/>
      <c:layout>
        <c:manualLayout>
          <c:xMode val="edge"/>
          <c:yMode val="edge"/>
          <c:x val="0.34326771653543309"/>
          <c:y val="2.6306867891513562E-2"/>
          <c:w val="0.3095100612423447"/>
          <c:h val="8.1645523476232135E-2"/>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036220472440941E-2"/>
          <c:y val="2.9059617547806525E-2"/>
          <c:w val="0.72158188976377957"/>
          <c:h val="0.82783727034120735"/>
        </c:manualLayout>
      </c:layout>
      <c:barChart>
        <c:barDir val="col"/>
        <c:grouping val="stacked"/>
        <c:varyColors val="0"/>
        <c:ser>
          <c:idx val="0"/>
          <c:order val="0"/>
          <c:tx>
            <c:strRef>
              <c:f>Year!$T$539</c:f>
              <c:strCache>
                <c:ptCount val="1"/>
                <c:pt idx="0">
                  <c:v>West</c:v>
                </c:pt>
              </c:strCache>
            </c:strRef>
          </c:tx>
          <c:invertIfNegative val="0"/>
          <c:cat>
            <c:numRef>
              <c:f>Year!$U$538:$AA$538</c:f>
              <c:numCache>
                <c:formatCode>General</c:formatCode>
                <c:ptCount val="7"/>
                <c:pt idx="0">
                  <c:v>2009</c:v>
                </c:pt>
                <c:pt idx="1">
                  <c:v>2010</c:v>
                </c:pt>
                <c:pt idx="2">
                  <c:v>2011</c:v>
                </c:pt>
                <c:pt idx="3">
                  <c:v>2012</c:v>
                </c:pt>
                <c:pt idx="4">
                  <c:v>2013</c:v>
                </c:pt>
                <c:pt idx="5">
                  <c:v>2014</c:v>
                </c:pt>
                <c:pt idx="6">
                  <c:v>2015</c:v>
                </c:pt>
              </c:numCache>
            </c:numRef>
          </c:cat>
          <c:val>
            <c:numRef>
              <c:f>Year!$U$539:$AA$539</c:f>
              <c:numCache>
                <c:formatCode>0</c:formatCode>
                <c:ptCount val="7"/>
                <c:pt idx="0" formatCode="0.00">
                  <c:v>3.8930927551397256</c:v>
                </c:pt>
                <c:pt idx="1">
                  <c:v>3.6849003994520544</c:v>
                </c:pt>
                <c:pt idx="2" formatCode="0.00">
                  <c:v>3.5479850573873528</c:v>
                </c:pt>
                <c:pt idx="3" formatCode="0.0">
                  <c:v>3.5735387891345876</c:v>
                </c:pt>
                <c:pt idx="4" formatCode="General">
                  <c:v>3.3049193621472113</c:v>
                </c:pt>
                <c:pt idx="5" formatCode="General">
                  <c:v>2.9009332243647394</c:v>
                </c:pt>
                <c:pt idx="6" formatCode="General">
                  <c:v>3.0826752385745273</c:v>
                </c:pt>
              </c:numCache>
            </c:numRef>
          </c:val>
        </c:ser>
        <c:ser>
          <c:idx val="1"/>
          <c:order val="1"/>
          <c:tx>
            <c:strRef>
              <c:f>Year!$T$540</c:f>
              <c:strCache>
                <c:ptCount val="1"/>
                <c:pt idx="0">
                  <c:v>East</c:v>
                </c:pt>
              </c:strCache>
            </c:strRef>
          </c:tx>
          <c:invertIfNegative val="0"/>
          <c:cat>
            <c:numRef>
              <c:f>Year!$U$538:$AA$538</c:f>
              <c:numCache>
                <c:formatCode>General</c:formatCode>
                <c:ptCount val="7"/>
                <c:pt idx="0">
                  <c:v>2009</c:v>
                </c:pt>
                <c:pt idx="1">
                  <c:v>2010</c:v>
                </c:pt>
                <c:pt idx="2">
                  <c:v>2011</c:v>
                </c:pt>
                <c:pt idx="3">
                  <c:v>2012</c:v>
                </c:pt>
                <c:pt idx="4">
                  <c:v>2013</c:v>
                </c:pt>
                <c:pt idx="5">
                  <c:v>2014</c:v>
                </c:pt>
                <c:pt idx="6">
                  <c:v>2015</c:v>
                </c:pt>
              </c:numCache>
            </c:numRef>
          </c:cat>
          <c:val>
            <c:numRef>
              <c:f>Year!$U$540:$AA$540</c:f>
              <c:numCache>
                <c:formatCode>0</c:formatCode>
                <c:ptCount val="7"/>
                <c:pt idx="0" formatCode="0.00">
                  <c:v>0.22479700898630139</c:v>
                </c:pt>
                <c:pt idx="1">
                  <c:v>0.5009294714520548</c:v>
                </c:pt>
                <c:pt idx="2" formatCode="0.00">
                  <c:v>0.59507087972343831</c:v>
                </c:pt>
                <c:pt idx="3" formatCode="0.0">
                  <c:v>0.63693661348342578</c:v>
                </c:pt>
                <c:pt idx="4" formatCode="General">
                  <c:v>0.75451799435647404</c:v>
                </c:pt>
                <c:pt idx="5" formatCode="General">
                  <c:v>0.96281651485434472</c:v>
                </c:pt>
                <c:pt idx="6" formatCode="General">
                  <c:v>1.0910510476956949</c:v>
                </c:pt>
              </c:numCache>
            </c:numRef>
          </c:val>
        </c:ser>
        <c:dLbls>
          <c:showLegendKey val="0"/>
          <c:showVal val="0"/>
          <c:showCatName val="0"/>
          <c:showSerName val="0"/>
          <c:showPercent val="0"/>
          <c:showBubbleSize val="0"/>
        </c:dLbls>
        <c:gapWidth val="150"/>
        <c:overlap val="100"/>
        <c:axId val="211875256"/>
        <c:axId val="211875648"/>
      </c:barChart>
      <c:catAx>
        <c:axId val="211875256"/>
        <c:scaling>
          <c:orientation val="minMax"/>
        </c:scaling>
        <c:delete val="0"/>
        <c:axPos val="b"/>
        <c:numFmt formatCode="General" sourceLinked="1"/>
        <c:majorTickMark val="out"/>
        <c:minorTickMark val="none"/>
        <c:tickLblPos val="nextTo"/>
        <c:crossAx val="211875648"/>
        <c:crosses val="autoZero"/>
        <c:auto val="1"/>
        <c:lblAlgn val="ctr"/>
        <c:lblOffset val="100"/>
        <c:noMultiLvlLbl val="0"/>
      </c:catAx>
      <c:valAx>
        <c:axId val="211875648"/>
        <c:scaling>
          <c:orientation val="minMax"/>
        </c:scaling>
        <c:delete val="0"/>
        <c:axPos val="l"/>
        <c:majorGridlines/>
        <c:numFmt formatCode="0.0" sourceLinked="0"/>
        <c:majorTickMark val="out"/>
        <c:minorTickMark val="none"/>
        <c:tickLblPos val="nextTo"/>
        <c:crossAx val="21187525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Year!$S$601</c:f>
              <c:strCache>
                <c:ptCount val="1"/>
                <c:pt idx="0">
                  <c:v>2014</c:v>
                </c:pt>
              </c:strCache>
            </c:strRef>
          </c:tx>
          <c:invertIfNegative val="0"/>
          <c:cat>
            <c:strRef>
              <c:f>Year!$T$600:$AE$600</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Year!$T$601:$AE$601</c:f>
              <c:numCache>
                <c:formatCode>0.0</c:formatCode>
                <c:ptCount val="12"/>
                <c:pt idx="0">
                  <c:v>965.94516859677412</c:v>
                </c:pt>
                <c:pt idx="1">
                  <c:v>940.9752137142857</c:v>
                </c:pt>
                <c:pt idx="2">
                  <c:v>931.75322766129034</c:v>
                </c:pt>
                <c:pt idx="3">
                  <c:v>908.28706862795696</c:v>
                </c:pt>
                <c:pt idx="4">
                  <c:v>911.98293322580639</c:v>
                </c:pt>
                <c:pt idx="5">
                  <c:v>913.01986534000002</c:v>
                </c:pt>
                <c:pt idx="6">
                  <c:v>969.18252652580645</c:v>
                </c:pt>
                <c:pt idx="7">
                  <c:v>979.36972724838711</c:v>
                </c:pt>
                <c:pt idx="8">
                  <c:v>1080.5</c:v>
                </c:pt>
                <c:pt idx="9">
                  <c:v>1045.6171612903224</c:v>
                </c:pt>
                <c:pt idx="10">
                  <c:v>958.54126666666662</c:v>
                </c:pt>
                <c:pt idx="11">
                  <c:v>948.62401935483877</c:v>
                </c:pt>
              </c:numCache>
            </c:numRef>
          </c:val>
        </c:ser>
        <c:ser>
          <c:idx val="1"/>
          <c:order val="1"/>
          <c:tx>
            <c:strRef>
              <c:f>Year!$S$602</c:f>
              <c:strCache>
                <c:ptCount val="1"/>
                <c:pt idx="0">
                  <c:v>2015</c:v>
                </c:pt>
              </c:strCache>
            </c:strRef>
          </c:tx>
          <c:invertIfNegative val="0"/>
          <c:cat>
            <c:strRef>
              <c:f>Year!$T$600:$AE$600</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Year!$T$602:$AE$602</c:f>
              <c:numCache>
                <c:formatCode>0.00</c:formatCode>
                <c:ptCount val="12"/>
                <c:pt idx="0">
                  <c:v>1036.9610001777635</c:v>
                </c:pt>
                <c:pt idx="1">
                  <c:v>1067.596841044814</c:v>
                </c:pt>
                <c:pt idx="2">
                  <c:v>1071.2188053261505</c:v>
                </c:pt>
                <c:pt idx="3">
                  <c:v>1129.8828621824807</c:v>
                </c:pt>
                <c:pt idx="4">
                  <c:v>1104.9194938645016</c:v>
                </c:pt>
                <c:pt idx="5">
                  <c:v>1063.7066578115409</c:v>
                </c:pt>
                <c:pt idx="6">
                  <c:v>1116.8376876782036</c:v>
                </c:pt>
                <c:pt idx="7">
                  <c:v>1043.5176767474518</c:v>
                </c:pt>
                <c:pt idx="8">
                  <c:v>1070.0228382910818</c:v>
                </c:pt>
                <c:pt idx="9">
                  <c:v>1118.6674114634573</c:v>
                </c:pt>
                <c:pt idx="10">
                  <c:v>1114.8071034515337</c:v>
                </c:pt>
                <c:pt idx="11">
                  <c:v>1166.0607123466457</c:v>
                </c:pt>
              </c:numCache>
            </c:numRef>
          </c:val>
        </c:ser>
        <c:ser>
          <c:idx val="2"/>
          <c:order val="2"/>
          <c:tx>
            <c:strRef>
              <c:f>Year!$S$603</c:f>
              <c:strCache>
                <c:ptCount val="1"/>
                <c:pt idx="0">
                  <c:v>2016</c:v>
                </c:pt>
              </c:strCache>
            </c:strRef>
          </c:tx>
          <c:invertIfNegative val="0"/>
          <c:cat>
            <c:strRef>
              <c:f>Year!$T$600:$AE$600</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Year!$T$603:$AE$603</c:f>
              <c:numCache>
                <c:formatCode>General</c:formatCode>
                <c:ptCount val="12"/>
                <c:pt idx="0">
                  <c:v>1148.7497910516131</c:v>
                </c:pt>
                <c:pt idx="1">
                  <c:v>1066.5846173379309</c:v>
                </c:pt>
                <c:pt idx="2">
                  <c:v>1118.7178504451613</c:v>
                </c:pt>
                <c:pt idx="3">
                  <c:v>1181.57553779</c:v>
                </c:pt>
                <c:pt idx="4">
                  <c:v>1170.8453853870967</c:v>
                </c:pt>
                <c:pt idx="5">
                  <c:v>1070.5615891694797</c:v>
                </c:pt>
                <c:pt idx="6">
                  <c:v>1130.7540407603503</c:v>
                </c:pt>
              </c:numCache>
            </c:numRef>
          </c:val>
        </c:ser>
        <c:dLbls>
          <c:showLegendKey val="0"/>
          <c:showVal val="0"/>
          <c:showCatName val="0"/>
          <c:showSerName val="0"/>
          <c:showPercent val="0"/>
          <c:showBubbleSize val="0"/>
        </c:dLbls>
        <c:gapWidth val="150"/>
        <c:axId val="211876432"/>
        <c:axId val="171455184"/>
      </c:barChart>
      <c:catAx>
        <c:axId val="211876432"/>
        <c:scaling>
          <c:orientation val="minMax"/>
        </c:scaling>
        <c:delete val="0"/>
        <c:axPos val="b"/>
        <c:numFmt formatCode="General" sourceLinked="0"/>
        <c:majorTickMark val="none"/>
        <c:minorTickMark val="none"/>
        <c:tickLblPos val="nextTo"/>
        <c:crossAx val="171455184"/>
        <c:crosses val="autoZero"/>
        <c:auto val="1"/>
        <c:lblAlgn val="ctr"/>
        <c:lblOffset val="100"/>
        <c:noMultiLvlLbl val="0"/>
      </c:catAx>
      <c:valAx>
        <c:axId val="171455184"/>
        <c:scaling>
          <c:orientation val="minMax"/>
          <c:max val="1200"/>
          <c:min val="800"/>
        </c:scaling>
        <c:delete val="0"/>
        <c:axPos val="l"/>
        <c:majorGridlines/>
        <c:numFmt formatCode="0.0" sourceLinked="0"/>
        <c:majorTickMark val="none"/>
        <c:minorTickMark val="none"/>
        <c:tickLblPos val="nextTo"/>
        <c:crossAx val="211876432"/>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Crude demand by region (mn b/d)</a:t>
            </a:r>
          </a:p>
        </c:rich>
      </c:tx>
      <c:layout/>
      <c:overlay val="0"/>
    </c:title>
    <c:autoTitleDeleted val="0"/>
    <c:plotArea>
      <c:layout/>
      <c:lineChart>
        <c:grouping val="standard"/>
        <c:varyColors val="0"/>
        <c:ser>
          <c:idx val="0"/>
          <c:order val="0"/>
          <c:tx>
            <c:strRef>
              <c:f>'[export.xls]Price history'!$B$1</c:f>
              <c:strCache>
                <c:ptCount val="1"/>
                <c:pt idx="0">
                  <c:v>North America</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history'!$B$2:$B$29</c:f>
              <c:numCache>
                <c:formatCode>#,##0.00</c:formatCode>
                <c:ptCount val="28"/>
                <c:pt idx="0">
                  <c:v>23.4</c:v>
                </c:pt>
                <c:pt idx="1">
                  <c:v>23.7</c:v>
                </c:pt>
                <c:pt idx="2">
                  <c:v>24.1</c:v>
                </c:pt>
                <c:pt idx="3">
                  <c:v>23.9</c:v>
                </c:pt>
                <c:pt idx="4">
                  <c:v>23.8</c:v>
                </c:pt>
                <c:pt idx="5">
                  <c:v>23.4</c:v>
                </c:pt>
                <c:pt idx="6">
                  <c:v>23.8</c:v>
                </c:pt>
                <c:pt idx="7">
                  <c:v>23.5</c:v>
                </c:pt>
                <c:pt idx="8">
                  <c:v>23</c:v>
                </c:pt>
                <c:pt idx="9">
                  <c:v>23.2</c:v>
                </c:pt>
                <c:pt idx="10">
                  <c:v>23.4</c:v>
                </c:pt>
                <c:pt idx="11">
                  <c:v>23.4</c:v>
                </c:pt>
                <c:pt idx="12">
                  <c:v>23.4</c:v>
                </c:pt>
                <c:pt idx="13">
                  <c:v>23.5</c:v>
                </c:pt>
                <c:pt idx="14">
                  <c:v>24</c:v>
                </c:pt>
                <c:pt idx="15">
                  <c:v>24</c:v>
                </c:pt>
                <c:pt idx="16">
                  <c:v>23.6</c:v>
                </c:pt>
                <c:pt idx="17">
                  <c:v>23.4</c:v>
                </c:pt>
                <c:pt idx="18">
                  <c:v>24.1</c:v>
                </c:pt>
                <c:pt idx="19">
                  <c:v>24.3</c:v>
                </c:pt>
                <c:pt idx="20">
                  <c:v>24</c:v>
                </c:pt>
                <c:pt idx="21">
                  <c:v>23.8</c:v>
                </c:pt>
                <c:pt idx="22">
                  <c:v>24.5</c:v>
                </c:pt>
                <c:pt idx="23">
                  <c:v>24.1</c:v>
                </c:pt>
                <c:pt idx="24">
                  <c:v>24.1</c:v>
                </c:pt>
                <c:pt idx="25">
                  <c:v>24</c:v>
                </c:pt>
                <c:pt idx="26">
                  <c:v>24.6</c:v>
                </c:pt>
                <c:pt idx="27">
                  <c:v>24.4</c:v>
                </c:pt>
              </c:numCache>
            </c:numRef>
          </c:val>
          <c:smooth val="0"/>
        </c:ser>
        <c:ser>
          <c:idx val="1"/>
          <c:order val="1"/>
          <c:tx>
            <c:strRef>
              <c:f>'[export.xls]Price history'!$C$1</c:f>
              <c:strCache>
                <c:ptCount val="1"/>
                <c:pt idx="0">
                  <c:v>Europe</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history'!$C$2:$C$29</c:f>
              <c:numCache>
                <c:formatCode>#,##0.00</c:formatCode>
                <c:ptCount val="28"/>
                <c:pt idx="0">
                  <c:v>15</c:v>
                </c:pt>
                <c:pt idx="1">
                  <c:v>14.9</c:v>
                </c:pt>
                <c:pt idx="2">
                  <c:v>15.6</c:v>
                </c:pt>
                <c:pt idx="3">
                  <c:v>15.5</c:v>
                </c:pt>
                <c:pt idx="4">
                  <c:v>14.9</c:v>
                </c:pt>
                <c:pt idx="5">
                  <c:v>14.8</c:v>
                </c:pt>
                <c:pt idx="6">
                  <c:v>15.4</c:v>
                </c:pt>
                <c:pt idx="7">
                  <c:v>14.8</c:v>
                </c:pt>
                <c:pt idx="8">
                  <c:v>14.4</c:v>
                </c:pt>
                <c:pt idx="9">
                  <c:v>14.5</c:v>
                </c:pt>
                <c:pt idx="10">
                  <c:v>14.5</c:v>
                </c:pt>
                <c:pt idx="11">
                  <c:v>14.4</c:v>
                </c:pt>
                <c:pt idx="12">
                  <c:v>13.7</c:v>
                </c:pt>
                <c:pt idx="13">
                  <c:v>14.5</c:v>
                </c:pt>
                <c:pt idx="14">
                  <c:v>14.6</c:v>
                </c:pt>
                <c:pt idx="15">
                  <c:v>14.2</c:v>
                </c:pt>
                <c:pt idx="16">
                  <c:v>13.7</c:v>
                </c:pt>
                <c:pt idx="17">
                  <c:v>14.1</c:v>
                </c:pt>
                <c:pt idx="18">
                  <c:v>14.6</c:v>
                </c:pt>
                <c:pt idx="19">
                  <c:v>14.2</c:v>
                </c:pt>
                <c:pt idx="20">
                  <c:v>14.1</c:v>
                </c:pt>
                <c:pt idx="21">
                  <c:v>14.2</c:v>
                </c:pt>
                <c:pt idx="22">
                  <c:v>14.8</c:v>
                </c:pt>
                <c:pt idx="23">
                  <c:v>14.4</c:v>
                </c:pt>
                <c:pt idx="24">
                  <c:v>14.3</c:v>
                </c:pt>
                <c:pt idx="25">
                  <c:v>14.7</c:v>
                </c:pt>
                <c:pt idx="26">
                  <c:v>14.9</c:v>
                </c:pt>
                <c:pt idx="27">
                  <c:v>14.5</c:v>
                </c:pt>
              </c:numCache>
            </c:numRef>
          </c:val>
          <c:smooth val="0"/>
        </c:ser>
        <c:ser>
          <c:idx val="2"/>
          <c:order val="2"/>
          <c:tx>
            <c:strRef>
              <c:f>'[export.xls]Price history'!$D$1</c:f>
              <c:strCache>
                <c:ptCount val="1"/>
                <c:pt idx="0">
                  <c:v>Other Asia</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history'!$D$2:$D$29</c:f>
              <c:numCache>
                <c:formatCode>#,##0.00</c:formatCode>
                <c:ptCount val="28"/>
                <c:pt idx="0">
                  <c:v>10.3</c:v>
                </c:pt>
                <c:pt idx="1">
                  <c:v>10.6</c:v>
                </c:pt>
                <c:pt idx="2">
                  <c:v>10.3</c:v>
                </c:pt>
                <c:pt idx="3">
                  <c:v>10.7</c:v>
                </c:pt>
                <c:pt idx="4">
                  <c:v>11</c:v>
                </c:pt>
                <c:pt idx="5">
                  <c:v>11</c:v>
                </c:pt>
                <c:pt idx="6">
                  <c:v>10.9</c:v>
                </c:pt>
                <c:pt idx="7">
                  <c:v>11.3</c:v>
                </c:pt>
                <c:pt idx="8">
                  <c:v>11.6</c:v>
                </c:pt>
                <c:pt idx="9">
                  <c:v>11.7</c:v>
                </c:pt>
                <c:pt idx="10">
                  <c:v>11.4</c:v>
                </c:pt>
                <c:pt idx="11">
                  <c:v>11.8</c:v>
                </c:pt>
                <c:pt idx="12">
                  <c:v>11.9</c:v>
                </c:pt>
                <c:pt idx="13">
                  <c:v>11.8</c:v>
                </c:pt>
                <c:pt idx="14">
                  <c:v>11.5</c:v>
                </c:pt>
                <c:pt idx="15">
                  <c:v>11.5</c:v>
                </c:pt>
                <c:pt idx="16">
                  <c:v>12.1</c:v>
                </c:pt>
                <c:pt idx="17">
                  <c:v>12.2</c:v>
                </c:pt>
                <c:pt idx="18">
                  <c:v>11.7</c:v>
                </c:pt>
                <c:pt idx="19">
                  <c:v>12.1</c:v>
                </c:pt>
                <c:pt idx="20">
                  <c:v>12.3</c:v>
                </c:pt>
                <c:pt idx="21">
                  <c:v>12.5</c:v>
                </c:pt>
                <c:pt idx="22">
                  <c:v>12.3</c:v>
                </c:pt>
                <c:pt idx="23">
                  <c:v>12.8</c:v>
                </c:pt>
                <c:pt idx="24">
                  <c:v>13.1</c:v>
                </c:pt>
                <c:pt idx="25">
                  <c:v>13.1</c:v>
                </c:pt>
                <c:pt idx="26">
                  <c:v>12.7</c:v>
                </c:pt>
                <c:pt idx="27">
                  <c:v>13.2</c:v>
                </c:pt>
              </c:numCache>
            </c:numRef>
          </c:val>
          <c:smooth val="0"/>
        </c:ser>
        <c:ser>
          <c:idx val="3"/>
          <c:order val="3"/>
          <c:tx>
            <c:strRef>
              <c:f>'[export.xls]Price history'!$E$1</c:f>
              <c:strCache>
                <c:ptCount val="1"/>
                <c:pt idx="0">
                  <c:v>China</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history'!$E$2:$E$29</c:f>
              <c:numCache>
                <c:formatCode>#,##0.00</c:formatCode>
                <c:ptCount val="28"/>
                <c:pt idx="0">
                  <c:v>8.6999999999999993</c:v>
                </c:pt>
                <c:pt idx="1">
                  <c:v>9.1999999999999993</c:v>
                </c:pt>
                <c:pt idx="2">
                  <c:v>9.3000000000000007</c:v>
                </c:pt>
                <c:pt idx="3">
                  <c:v>9.1999999999999993</c:v>
                </c:pt>
                <c:pt idx="4">
                  <c:v>9.8000000000000007</c:v>
                </c:pt>
                <c:pt idx="5">
                  <c:v>9.5</c:v>
                </c:pt>
                <c:pt idx="6">
                  <c:v>9.1999999999999993</c:v>
                </c:pt>
                <c:pt idx="7">
                  <c:v>9.6</c:v>
                </c:pt>
                <c:pt idx="8">
                  <c:v>10.1</c:v>
                </c:pt>
                <c:pt idx="9">
                  <c:v>10</c:v>
                </c:pt>
                <c:pt idx="10">
                  <c:v>9.3000000000000007</c:v>
                </c:pt>
                <c:pt idx="11">
                  <c:v>10.199999999999999</c:v>
                </c:pt>
                <c:pt idx="12">
                  <c:v>10.1</c:v>
                </c:pt>
                <c:pt idx="13">
                  <c:v>10.199999999999999</c:v>
                </c:pt>
                <c:pt idx="14">
                  <c:v>10.1</c:v>
                </c:pt>
                <c:pt idx="15">
                  <c:v>10</c:v>
                </c:pt>
                <c:pt idx="16">
                  <c:v>10.4</c:v>
                </c:pt>
                <c:pt idx="17">
                  <c:v>10.7</c:v>
                </c:pt>
                <c:pt idx="18">
                  <c:v>10.4</c:v>
                </c:pt>
                <c:pt idx="19">
                  <c:v>10.8</c:v>
                </c:pt>
                <c:pt idx="20">
                  <c:v>11.2</c:v>
                </c:pt>
                <c:pt idx="21">
                  <c:v>11.3</c:v>
                </c:pt>
                <c:pt idx="22">
                  <c:v>11.4</c:v>
                </c:pt>
                <c:pt idx="23">
                  <c:v>11.2</c:v>
                </c:pt>
                <c:pt idx="24">
                  <c:v>11.8</c:v>
                </c:pt>
                <c:pt idx="25">
                  <c:v>12</c:v>
                </c:pt>
                <c:pt idx="26">
                  <c:v>11.6</c:v>
                </c:pt>
                <c:pt idx="27">
                  <c:v>11.7</c:v>
                </c:pt>
              </c:numCache>
            </c:numRef>
          </c:val>
          <c:smooth val="0"/>
        </c:ser>
        <c:ser>
          <c:idx val="4"/>
          <c:order val="4"/>
          <c:tx>
            <c:strRef>
              <c:f>'[export.xls]Price history'!$F$1</c:f>
              <c:strCache>
                <c:ptCount val="1"/>
                <c:pt idx="0">
                  <c:v>OECD Pacific</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history'!$F$2:$F$29</c:f>
              <c:numCache>
                <c:formatCode>#,##0.00</c:formatCode>
                <c:ptCount val="28"/>
                <c:pt idx="0">
                  <c:v>8.1999999999999993</c:v>
                </c:pt>
                <c:pt idx="1">
                  <c:v>7.3</c:v>
                </c:pt>
                <c:pt idx="2">
                  <c:v>7.6</c:v>
                </c:pt>
                <c:pt idx="3">
                  <c:v>8.1</c:v>
                </c:pt>
                <c:pt idx="4">
                  <c:v>8.4</c:v>
                </c:pt>
                <c:pt idx="5">
                  <c:v>7.2</c:v>
                </c:pt>
                <c:pt idx="6">
                  <c:v>7.8</c:v>
                </c:pt>
                <c:pt idx="7">
                  <c:v>8.4</c:v>
                </c:pt>
                <c:pt idx="8">
                  <c:v>8.8000000000000007</c:v>
                </c:pt>
                <c:pt idx="9">
                  <c:v>7.7</c:v>
                </c:pt>
                <c:pt idx="10">
                  <c:v>8</c:v>
                </c:pt>
                <c:pt idx="11">
                  <c:v>8.5</c:v>
                </c:pt>
                <c:pt idx="12">
                  <c:v>8.6</c:v>
                </c:pt>
                <c:pt idx="13">
                  <c:v>7.7</c:v>
                </c:pt>
                <c:pt idx="14">
                  <c:v>7.8</c:v>
                </c:pt>
                <c:pt idx="15">
                  <c:v>8.4</c:v>
                </c:pt>
                <c:pt idx="16">
                  <c:v>8.6</c:v>
                </c:pt>
                <c:pt idx="17">
                  <c:v>7.4</c:v>
                </c:pt>
                <c:pt idx="18">
                  <c:v>7.4</c:v>
                </c:pt>
                <c:pt idx="19">
                  <c:v>8.1</c:v>
                </c:pt>
                <c:pt idx="20">
                  <c:v>8.5</c:v>
                </c:pt>
                <c:pt idx="21">
                  <c:v>7.4</c:v>
                </c:pt>
                <c:pt idx="22">
                  <c:v>7.5</c:v>
                </c:pt>
                <c:pt idx="23">
                  <c:v>7.9</c:v>
                </c:pt>
                <c:pt idx="24">
                  <c:v>8.3000000000000007</c:v>
                </c:pt>
                <c:pt idx="25">
                  <c:v>7.3</c:v>
                </c:pt>
                <c:pt idx="26">
                  <c:v>7.5</c:v>
                </c:pt>
                <c:pt idx="27">
                  <c:v>8</c:v>
                </c:pt>
              </c:numCache>
            </c:numRef>
          </c:val>
          <c:smooth val="0"/>
        </c:ser>
        <c:ser>
          <c:idx val="5"/>
          <c:order val="5"/>
          <c:tx>
            <c:strRef>
              <c:f>'[export.xls]Price history'!$G$1</c:f>
              <c:strCache>
                <c:ptCount val="1"/>
                <c:pt idx="0">
                  <c:v>Middle East</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history'!$G$2:$G$29</c:f>
              <c:numCache>
                <c:formatCode>#,##0.00</c:formatCode>
                <c:ptCount val="28"/>
                <c:pt idx="0">
                  <c:v>6.9</c:v>
                </c:pt>
                <c:pt idx="1">
                  <c:v>7.3</c:v>
                </c:pt>
                <c:pt idx="2">
                  <c:v>7.8</c:v>
                </c:pt>
                <c:pt idx="3">
                  <c:v>7.2</c:v>
                </c:pt>
                <c:pt idx="4">
                  <c:v>7</c:v>
                </c:pt>
                <c:pt idx="5">
                  <c:v>7.4</c:v>
                </c:pt>
                <c:pt idx="6">
                  <c:v>7.9</c:v>
                </c:pt>
                <c:pt idx="7">
                  <c:v>7.4</c:v>
                </c:pt>
                <c:pt idx="8">
                  <c:v>7.5</c:v>
                </c:pt>
                <c:pt idx="9">
                  <c:v>8</c:v>
                </c:pt>
                <c:pt idx="10">
                  <c:v>8.6</c:v>
                </c:pt>
                <c:pt idx="11">
                  <c:v>8</c:v>
                </c:pt>
                <c:pt idx="12">
                  <c:v>7.8</c:v>
                </c:pt>
                <c:pt idx="13">
                  <c:v>8.1999999999999993</c:v>
                </c:pt>
                <c:pt idx="14">
                  <c:v>8.6</c:v>
                </c:pt>
                <c:pt idx="15">
                  <c:v>8.6</c:v>
                </c:pt>
                <c:pt idx="16">
                  <c:v>8.3000000000000007</c:v>
                </c:pt>
                <c:pt idx="17">
                  <c:v>8.6999999999999993</c:v>
                </c:pt>
                <c:pt idx="18">
                  <c:v>8.9</c:v>
                </c:pt>
                <c:pt idx="19">
                  <c:v>8.4</c:v>
                </c:pt>
                <c:pt idx="20">
                  <c:v>8</c:v>
                </c:pt>
                <c:pt idx="21">
                  <c:v>8.6999999999999993</c:v>
                </c:pt>
                <c:pt idx="22">
                  <c:v>9</c:v>
                </c:pt>
                <c:pt idx="23">
                  <c:v>8.5</c:v>
                </c:pt>
                <c:pt idx="24">
                  <c:v>8.1</c:v>
                </c:pt>
                <c:pt idx="25">
                  <c:v>8.6</c:v>
                </c:pt>
                <c:pt idx="26">
                  <c:v>9.1</c:v>
                </c:pt>
                <c:pt idx="27">
                  <c:v>8.6</c:v>
                </c:pt>
              </c:numCache>
            </c:numRef>
          </c:val>
          <c:smooth val="0"/>
        </c:ser>
        <c:ser>
          <c:idx val="6"/>
          <c:order val="6"/>
          <c:tx>
            <c:strRef>
              <c:f>'[export.xls]Price history'!$H$1</c:f>
              <c:strCache>
                <c:ptCount val="1"/>
                <c:pt idx="0">
                  <c:v>South America</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history'!$H$2:$H$29</c:f>
              <c:numCache>
                <c:formatCode>#,##0.00</c:formatCode>
                <c:ptCount val="28"/>
                <c:pt idx="0">
                  <c:v>6.1</c:v>
                </c:pt>
                <c:pt idx="1">
                  <c:v>6.3</c:v>
                </c:pt>
                <c:pt idx="2">
                  <c:v>6.5</c:v>
                </c:pt>
                <c:pt idx="3">
                  <c:v>6.4</c:v>
                </c:pt>
                <c:pt idx="4">
                  <c:v>6.4</c:v>
                </c:pt>
                <c:pt idx="5">
                  <c:v>6.6</c:v>
                </c:pt>
                <c:pt idx="6">
                  <c:v>6.8</c:v>
                </c:pt>
                <c:pt idx="7">
                  <c:v>6.7</c:v>
                </c:pt>
                <c:pt idx="8">
                  <c:v>6.5</c:v>
                </c:pt>
                <c:pt idx="9">
                  <c:v>6.7</c:v>
                </c:pt>
                <c:pt idx="10">
                  <c:v>6.9</c:v>
                </c:pt>
                <c:pt idx="11">
                  <c:v>6.9</c:v>
                </c:pt>
                <c:pt idx="12">
                  <c:v>6.7</c:v>
                </c:pt>
                <c:pt idx="13">
                  <c:v>7</c:v>
                </c:pt>
                <c:pt idx="14">
                  <c:v>7.1</c:v>
                </c:pt>
                <c:pt idx="15">
                  <c:v>7.1</c:v>
                </c:pt>
                <c:pt idx="16">
                  <c:v>6.9</c:v>
                </c:pt>
                <c:pt idx="17">
                  <c:v>7.1</c:v>
                </c:pt>
                <c:pt idx="18">
                  <c:v>7.3</c:v>
                </c:pt>
                <c:pt idx="19">
                  <c:v>7.3</c:v>
                </c:pt>
                <c:pt idx="20">
                  <c:v>7</c:v>
                </c:pt>
                <c:pt idx="21">
                  <c:v>7.1</c:v>
                </c:pt>
                <c:pt idx="22">
                  <c:v>7.2</c:v>
                </c:pt>
                <c:pt idx="23">
                  <c:v>7.1</c:v>
                </c:pt>
                <c:pt idx="24">
                  <c:v>6.9</c:v>
                </c:pt>
                <c:pt idx="25">
                  <c:v>6.9</c:v>
                </c:pt>
                <c:pt idx="26">
                  <c:v>7</c:v>
                </c:pt>
                <c:pt idx="27">
                  <c:v>7</c:v>
                </c:pt>
              </c:numCache>
            </c:numRef>
          </c:val>
          <c:smooth val="0"/>
        </c:ser>
        <c:ser>
          <c:idx val="7"/>
          <c:order val="7"/>
          <c:tx>
            <c:strRef>
              <c:f>'[export.xls]Price history'!$I$1</c:f>
              <c:strCache>
                <c:ptCount val="1"/>
                <c:pt idx="0">
                  <c:v>FSU</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history'!$I$2:$I$29</c:f>
              <c:numCache>
                <c:formatCode>#,##0.00</c:formatCode>
                <c:ptCount val="28"/>
                <c:pt idx="0">
                  <c:v>3.9</c:v>
                </c:pt>
                <c:pt idx="1">
                  <c:v>3.6</c:v>
                </c:pt>
                <c:pt idx="2">
                  <c:v>4</c:v>
                </c:pt>
                <c:pt idx="3">
                  <c:v>4.0999999999999996</c:v>
                </c:pt>
                <c:pt idx="4">
                  <c:v>4.2</c:v>
                </c:pt>
                <c:pt idx="5">
                  <c:v>3.9</c:v>
                </c:pt>
                <c:pt idx="6">
                  <c:v>4.5</c:v>
                </c:pt>
                <c:pt idx="7">
                  <c:v>4.5</c:v>
                </c:pt>
                <c:pt idx="8">
                  <c:v>4.4000000000000004</c:v>
                </c:pt>
                <c:pt idx="9">
                  <c:v>4.2</c:v>
                </c:pt>
                <c:pt idx="10">
                  <c:v>4.3</c:v>
                </c:pt>
                <c:pt idx="11">
                  <c:v>4.4000000000000004</c:v>
                </c:pt>
                <c:pt idx="12">
                  <c:v>4.3</c:v>
                </c:pt>
                <c:pt idx="13">
                  <c:v>3.9</c:v>
                </c:pt>
                <c:pt idx="14">
                  <c:v>4.4000000000000004</c:v>
                </c:pt>
                <c:pt idx="15">
                  <c:v>4.5999999999999996</c:v>
                </c:pt>
                <c:pt idx="16">
                  <c:v>4.2</c:v>
                </c:pt>
                <c:pt idx="17">
                  <c:v>4.2</c:v>
                </c:pt>
                <c:pt idx="18">
                  <c:v>4.4000000000000004</c:v>
                </c:pt>
                <c:pt idx="19">
                  <c:v>4.9000000000000004</c:v>
                </c:pt>
                <c:pt idx="20">
                  <c:v>3.6</c:v>
                </c:pt>
                <c:pt idx="21">
                  <c:v>4.0999999999999996</c:v>
                </c:pt>
                <c:pt idx="22">
                  <c:v>4.5999999999999996</c:v>
                </c:pt>
                <c:pt idx="23">
                  <c:v>4.4000000000000004</c:v>
                </c:pt>
                <c:pt idx="24">
                  <c:v>3.9</c:v>
                </c:pt>
                <c:pt idx="25">
                  <c:v>4.0999999999999996</c:v>
                </c:pt>
                <c:pt idx="26">
                  <c:v>4.5</c:v>
                </c:pt>
                <c:pt idx="27">
                  <c:v>4.3</c:v>
                </c:pt>
              </c:numCache>
            </c:numRef>
          </c:val>
          <c:smooth val="0"/>
        </c:ser>
        <c:ser>
          <c:idx val="8"/>
          <c:order val="8"/>
          <c:tx>
            <c:strRef>
              <c:f>'[export.xls]Price history'!$J$1</c:f>
              <c:strCache>
                <c:ptCount val="1"/>
                <c:pt idx="0">
                  <c:v>Africa</c:v>
                </c:pt>
              </c:strCache>
            </c:strRef>
          </c:tx>
          <c:marker>
            <c:symbol val="none"/>
          </c:marker>
          <c:cat>
            <c:numRef>
              <c:f>'[export.xls]Price history'!$A$2:$A$29</c:f>
              <c:numCache>
                <c:formatCode>dd\ mmm\ yyyy</c:formatCode>
                <c:ptCount val="2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numCache>
            </c:numRef>
          </c:cat>
          <c:val>
            <c:numRef>
              <c:f>'[export.xls]Price history'!$J$2:$J$29</c:f>
              <c:numCache>
                <c:formatCode>#,##0.00</c:formatCode>
                <c:ptCount val="28"/>
                <c:pt idx="0">
                  <c:v>3.2</c:v>
                </c:pt>
                <c:pt idx="1">
                  <c:v>3.2</c:v>
                </c:pt>
                <c:pt idx="2">
                  <c:v>3.2</c:v>
                </c:pt>
                <c:pt idx="3">
                  <c:v>3.2</c:v>
                </c:pt>
                <c:pt idx="4">
                  <c:v>3.5</c:v>
                </c:pt>
                <c:pt idx="5">
                  <c:v>3.5</c:v>
                </c:pt>
                <c:pt idx="6">
                  <c:v>3.4</c:v>
                </c:pt>
                <c:pt idx="7">
                  <c:v>3.5</c:v>
                </c:pt>
                <c:pt idx="8">
                  <c:v>3.7</c:v>
                </c:pt>
                <c:pt idx="9">
                  <c:v>3.8</c:v>
                </c:pt>
                <c:pt idx="10">
                  <c:v>3.7</c:v>
                </c:pt>
                <c:pt idx="11">
                  <c:v>3.9</c:v>
                </c:pt>
                <c:pt idx="12">
                  <c:v>4</c:v>
                </c:pt>
                <c:pt idx="13">
                  <c:v>4</c:v>
                </c:pt>
                <c:pt idx="14">
                  <c:v>3.7</c:v>
                </c:pt>
                <c:pt idx="15">
                  <c:v>3.7</c:v>
                </c:pt>
                <c:pt idx="16">
                  <c:v>3.9</c:v>
                </c:pt>
                <c:pt idx="17">
                  <c:v>3.9</c:v>
                </c:pt>
                <c:pt idx="18">
                  <c:v>3.7</c:v>
                </c:pt>
                <c:pt idx="19">
                  <c:v>3.8</c:v>
                </c:pt>
                <c:pt idx="20">
                  <c:v>4.0999999999999996</c:v>
                </c:pt>
                <c:pt idx="21">
                  <c:v>4.0999999999999996</c:v>
                </c:pt>
                <c:pt idx="22">
                  <c:v>4</c:v>
                </c:pt>
                <c:pt idx="23">
                  <c:v>4.0999999999999996</c:v>
                </c:pt>
                <c:pt idx="24">
                  <c:v>4.2</c:v>
                </c:pt>
                <c:pt idx="25">
                  <c:v>4.2</c:v>
                </c:pt>
                <c:pt idx="26">
                  <c:v>4.0999999999999996</c:v>
                </c:pt>
                <c:pt idx="27">
                  <c:v>4.3</c:v>
                </c:pt>
              </c:numCache>
            </c:numRef>
          </c:val>
          <c:smooth val="0"/>
        </c:ser>
        <c:dLbls>
          <c:showLegendKey val="0"/>
          <c:showVal val="0"/>
          <c:showCatName val="0"/>
          <c:showSerName val="0"/>
          <c:showPercent val="0"/>
          <c:showBubbleSize val="0"/>
        </c:dLbls>
        <c:smooth val="0"/>
        <c:axId val="171455968"/>
        <c:axId val="171456360"/>
      </c:lineChart>
      <c:dateAx>
        <c:axId val="171455968"/>
        <c:scaling>
          <c:orientation val="minMax"/>
        </c:scaling>
        <c:delete val="0"/>
        <c:axPos val="b"/>
        <c:numFmt formatCode="mmm\ yy" sourceLinked="0"/>
        <c:majorTickMark val="out"/>
        <c:minorTickMark val="none"/>
        <c:tickLblPos val="nextTo"/>
        <c:txPr>
          <a:bodyPr rot="-5400000" vert="horz"/>
          <a:lstStyle/>
          <a:p>
            <a:pPr>
              <a:defRPr/>
            </a:pPr>
            <a:endParaRPr lang="en-US"/>
          </a:p>
        </c:txPr>
        <c:crossAx val="171456360"/>
        <c:crosses val="autoZero"/>
        <c:auto val="1"/>
        <c:lblOffset val="100"/>
        <c:baseTimeUnit val="months"/>
      </c:dateAx>
      <c:valAx>
        <c:axId val="171456360"/>
        <c:scaling>
          <c:orientation val="minMax"/>
        </c:scaling>
        <c:delete val="0"/>
        <c:axPos val="l"/>
        <c:majorGridlines/>
        <c:numFmt formatCode="#,##0" sourceLinked="0"/>
        <c:majorTickMark val="out"/>
        <c:minorTickMark val="none"/>
        <c:tickLblPos val="nextTo"/>
        <c:crossAx val="1714559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b="1" i="0" u="none" strike="noStrike" baseline="0">
                <a:solidFill>
                  <a:srgbClr val="003F81"/>
                </a:solidFill>
                <a:latin typeface="Helvetica Neue"/>
                <a:ea typeface="Helvetica Neue"/>
                <a:cs typeface="Helvetica Neue"/>
              </a:defRPr>
            </a:pPr>
            <a:r>
              <a:rPr lang="en-GB" dirty="0" smtClean="0"/>
              <a:t>Shandong</a:t>
            </a:r>
            <a:r>
              <a:rPr lang="en-GB" baseline="0" dirty="0" smtClean="0"/>
              <a:t> vs. rest-of-China (‘000 b/d)</a:t>
            </a:r>
            <a:endParaRPr lang="en-GB" dirty="0"/>
          </a:p>
        </c:rich>
      </c:tx>
      <c:layout>
        <c:manualLayout>
          <c:xMode val="edge"/>
          <c:yMode val="edge"/>
          <c:x val="8.5937500000000028E-2"/>
          <c:y val="1.30932413274805E-2"/>
        </c:manualLayout>
      </c:layout>
      <c:overlay val="0"/>
      <c:spPr>
        <a:noFill/>
        <a:ln w="25400">
          <a:noFill/>
        </a:ln>
      </c:spPr>
    </c:title>
    <c:autoTitleDeleted val="0"/>
    <c:plotArea>
      <c:layout>
        <c:manualLayout>
          <c:layoutTarget val="inner"/>
          <c:xMode val="edge"/>
          <c:yMode val="edge"/>
          <c:x val="8.5937500000000028E-2"/>
          <c:y val="0.15463186632552423"/>
          <c:w val="0.85546875"/>
          <c:h val="0.61615471476965733"/>
        </c:manualLayout>
      </c:layout>
      <c:lineChart>
        <c:grouping val="standard"/>
        <c:varyColors val="0"/>
        <c:ser>
          <c:idx val="0"/>
          <c:order val="0"/>
          <c:tx>
            <c:strRef>
              <c:f>Sheet1!$B$1</c:f>
              <c:strCache>
                <c:ptCount val="1"/>
                <c:pt idx="0">
                  <c:v>China exc. Shandong</c:v>
                </c:pt>
              </c:strCache>
            </c:strRef>
          </c:tx>
          <c:spPr>
            <a:ln w="25400">
              <a:solidFill>
                <a:srgbClr val="A5A6A4"/>
              </a:solidFill>
              <a:prstDash val="solid"/>
            </a:ln>
          </c:spPr>
          <c:marker>
            <c:symbol val="none"/>
          </c:marker>
          <c:cat>
            <c:strRef>
              <c:f>Sheet1!$A$2:$A$32</c:f>
              <c:strCache>
                <c:ptCount val="31"/>
                <c:pt idx="0">
                  <c:v>Jan-14</c:v>
                </c:pt>
                <c:pt idx="1">
                  <c:v>Feb</c:v>
                </c:pt>
                <c:pt idx="2">
                  <c:v>Mar</c:v>
                </c:pt>
                <c:pt idx="3">
                  <c:v>Apr</c:v>
                </c:pt>
                <c:pt idx="4">
                  <c:v>May</c:v>
                </c:pt>
                <c:pt idx="5">
                  <c:v>Jun</c:v>
                </c:pt>
                <c:pt idx="6">
                  <c:v>July</c:v>
                </c:pt>
                <c:pt idx="7">
                  <c:v>Aug</c:v>
                </c:pt>
                <c:pt idx="8">
                  <c:v>Sep</c:v>
                </c:pt>
                <c:pt idx="9">
                  <c:v>Oct</c:v>
                </c:pt>
                <c:pt idx="10">
                  <c:v>Nov</c:v>
                </c:pt>
                <c:pt idx="11">
                  <c:v>Dec</c:v>
                </c:pt>
                <c:pt idx="12">
                  <c:v>Jan-15</c:v>
                </c:pt>
                <c:pt idx="13">
                  <c:v>Feb</c:v>
                </c:pt>
                <c:pt idx="14">
                  <c:v>Mar</c:v>
                </c:pt>
                <c:pt idx="15">
                  <c:v>Apr</c:v>
                </c:pt>
                <c:pt idx="16">
                  <c:v>May</c:v>
                </c:pt>
                <c:pt idx="17">
                  <c:v>Jun</c:v>
                </c:pt>
                <c:pt idx="18">
                  <c:v>Jul</c:v>
                </c:pt>
                <c:pt idx="19">
                  <c:v>Aug</c:v>
                </c:pt>
                <c:pt idx="20">
                  <c:v>Sep</c:v>
                </c:pt>
                <c:pt idx="21">
                  <c:v>Oct</c:v>
                </c:pt>
                <c:pt idx="22">
                  <c:v>Nov</c:v>
                </c:pt>
                <c:pt idx="23">
                  <c:v>Dec</c:v>
                </c:pt>
                <c:pt idx="24">
                  <c:v>Jan-16</c:v>
                </c:pt>
                <c:pt idx="25">
                  <c:v>Feb</c:v>
                </c:pt>
                <c:pt idx="26">
                  <c:v>Mar</c:v>
                </c:pt>
                <c:pt idx="27">
                  <c:v>Apr</c:v>
                </c:pt>
                <c:pt idx="28">
                  <c:v>May</c:v>
                </c:pt>
                <c:pt idx="29">
                  <c:v>Jun</c:v>
                </c:pt>
                <c:pt idx="30">
                  <c:v>Jul</c:v>
                </c:pt>
              </c:strCache>
            </c:strRef>
          </c:cat>
          <c:val>
            <c:numRef>
              <c:f>Sheet1!$B$2:$B$32</c:f>
              <c:numCache>
                <c:formatCode>0</c:formatCode>
                <c:ptCount val="31"/>
                <c:pt idx="0">
                  <c:v>5575.52633250708</c:v>
                </c:pt>
                <c:pt idx="1">
                  <c:v>4562.6341155397522</c:v>
                </c:pt>
                <c:pt idx="2">
                  <c:v>4291.4347930297345</c:v>
                </c:pt>
                <c:pt idx="3">
                  <c:v>5300.1482030858042</c:v>
                </c:pt>
                <c:pt idx="4">
                  <c:v>4818.8241271619208</c:v>
                </c:pt>
                <c:pt idx="5">
                  <c:v>4459.8998179542195</c:v>
                </c:pt>
                <c:pt idx="6">
                  <c:v>4288.6831638262629</c:v>
                </c:pt>
                <c:pt idx="7">
                  <c:v>4708.7537381382926</c:v>
                </c:pt>
                <c:pt idx="8">
                  <c:v>5175.2410716898776</c:v>
                </c:pt>
                <c:pt idx="9">
                  <c:v>4517.3348033015263</c:v>
                </c:pt>
                <c:pt idx="10">
                  <c:v>4817.6142348900339</c:v>
                </c:pt>
                <c:pt idx="11">
                  <c:v>5205.6318373999402</c:v>
                </c:pt>
                <c:pt idx="12">
                  <c:v>5457.8035902943238</c:v>
                </c:pt>
                <c:pt idx="13">
                  <c:v>5150.2582465136002</c:v>
                </c:pt>
                <c:pt idx="14">
                  <c:v>4788.5249782285082</c:v>
                </c:pt>
                <c:pt idx="15">
                  <c:v>5487.4449151285362</c:v>
                </c:pt>
                <c:pt idx="16">
                  <c:v>4129.3645751300619</c:v>
                </c:pt>
                <c:pt idx="17">
                  <c:v>5574.3143874260722</c:v>
                </c:pt>
                <c:pt idx="18">
                  <c:v>5627.7181945036064</c:v>
                </c:pt>
                <c:pt idx="19">
                  <c:v>4675.598822138174</c:v>
                </c:pt>
                <c:pt idx="20">
                  <c:v>5364.6790423286257</c:v>
                </c:pt>
                <c:pt idx="21">
                  <c:v>4583.3627507885913</c:v>
                </c:pt>
                <c:pt idx="22">
                  <c:v>5145.8150064284873</c:v>
                </c:pt>
                <c:pt idx="23">
                  <c:v>5629.3405040889629</c:v>
                </c:pt>
                <c:pt idx="24">
                  <c:v>4553.706995547509</c:v>
                </c:pt>
                <c:pt idx="25">
                  <c:v>5353.094387188632</c:v>
                </c:pt>
                <c:pt idx="26">
                  <c:v>4991.3788021592381</c:v>
                </c:pt>
                <c:pt idx="27">
                  <c:v>5079.080705258023</c:v>
                </c:pt>
                <c:pt idx="28">
                  <c:v>5248.5594387569954</c:v>
                </c:pt>
                <c:pt idx="29">
                  <c:v>5058.3410000000003</c:v>
                </c:pt>
                <c:pt idx="30">
                  <c:v>5138</c:v>
                </c:pt>
              </c:numCache>
            </c:numRef>
          </c:val>
          <c:smooth val="0"/>
        </c:ser>
        <c:ser>
          <c:idx val="1"/>
          <c:order val="1"/>
          <c:tx>
            <c:strRef>
              <c:f>Sheet1!$C$1</c:f>
              <c:strCache>
                <c:ptCount val="1"/>
                <c:pt idx="0">
                  <c:v>Shandong</c:v>
                </c:pt>
              </c:strCache>
            </c:strRef>
          </c:tx>
          <c:spPr>
            <a:ln w="25400">
              <a:solidFill>
                <a:srgbClr val="005DAA"/>
              </a:solidFill>
              <a:prstDash val="solid"/>
            </a:ln>
          </c:spPr>
          <c:marker>
            <c:symbol val="none"/>
          </c:marker>
          <c:cat>
            <c:strRef>
              <c:f>Sheet1!$A$2:$A$32</c:f>
              <c:strCache>
                <c:ptCount val="31"/>
                <c:pt idx="0">
                  <c:v>Jan-14</c:v>
                </c:pt>
                <c:pt idx="1">
                  <c:v>Feb</c:v>
                </c:pt>
                <c:pt idx="2">
                  <c:v>Mar</c:v>
                </c:pt>
                <c:pt idx="3">
                  <c:v>Apr</c:v>
                </c:pt>
                <c:pt idx="4">
                  <c:v>May</c:v>
                </c:pt>
                <c:pt idx="5">
                  <c:v>Jun</c:v>
                </c:pt>
                <c:pt idx="6">
                  <c:v>July</c:v>
                </c:pt>
                <c:pt idx="7">
                  <c:v>Aug</c:v>
                </c:pt>
                <c:pt idx="8">
                  <c:v>Sep</c:v>
                </c:pt>
                <c:pt idx="9">
                  <c:v>Oct</c:v>
                </c:pt>
                <c:pt idx="10">
                  <c:v>Nov</c:v>
                </c:pt>
                <c:pt idx="11">
                  <c:v>Dec</c:v>
                </c:pt>
                <c:pt idx="12">
                  <c:v>Jan-15</c:v>
                </c:pt>
                <c:pt idx="13">
                  <c:v>Feb</c:v>
                </c:pt>
                <c:pt idx="14">
                  <c:v>Mar</c:v>
                </c:pt>
                <c:pt idx="15">
                  <c:v>Apr</c:v>
                </c:pt>
                <c:pt idx="16">
                  <c:v>May</c:v>
                </c:pt>
                <c:pt idx="17">
                  <c:v>Jun</c:v>
                </c:pt>
                <c:pt idx="18">
                  <c:v>Jul</c:v>
                </c:pt>
                <c:pt idx="19">
                  <c:v>Aug</c:v>
                </c:pt>
                <c:pt idx="20">
                  <c:v>Sep</c:v>
                </c:pt>
                <c:pt idx="21">
                  <c:v>Oct</c:v>
                </c:pt>
                <c:pt idx="22">
                  <c:v>Nov</c:v>
                </c:pt>
                <c:pt idx="23">
                  <c:v>Dec</c:v>
                </c:pt>
                <c:pt idx="24">
                  <c:v>Jan-16</c:v>
                </c:pt>
                <c:pt idx="25">
                  <c:v>Feb</c:v>
                </c:pt>
                <c:pt idx="26">
                  <c:v>Mar</c:v>
                </c:pt>
                <c:pt idx="27">
                  <c:v>Apr</c:v>
                </c:pt>
                <c:pt idx="28">
                  <c:v>May</c:v>
                </c:pt>
                <c:pt idx="29">
                  <c:v>Jun</c:v>
                </c:pt>
                <c:pt idx="30">
                  <c:v>Jul</c:v>
                </c:pt>
              </c:strCache>
            </c:strRef>
          </c:cat>
          <c:val>
            <c:numRef>
              <c:f>Sheet1!$C$2:$C$32</c:f>
              <c:numCache>
                <c:formatCode>0</c:formatCode>
                <c:ptCount val="31"/>
                <c:pt idx="0">
                  <c:v>1086.048</c:v>
                </c:pt>
                <c:pt idx="1">
                  <c:v>1384.6969999999999</c:v>
                </c:pt>
                <c:pt idx="2">
                  <c:v>1215.4849999999999</c:v>
                </c:pt>
                <c:pt idx="3">
                  <c:v>1484.8810000000001</c:v>
                </c:pt>
                <c:pt idx="4">
                  <c:v>1307.373</c:v>
                </c:pt>
                <c:pt idx="5">
                  <c:v>1264.021</c:v>
                </c:pt>
                <c:pt idx="6">
                  <c:v>1352.7339999999999</c:v>
                </c:pt>
                <c:pt idx="7">
                  <c:v>1248.607</c:v>
                </c:pt>
                <c:pt idx="8">
                  <c:v>1569.453</c:v>
                </c:pt>
                <c:pt idx="9">
                  <c:v>1205.848</c:v>
                </c:pt>
                <c:pt idx="10">
                  <c:v>1394.2550000000001</c:v>
                </c:pt>
                <c:pt idx="11">
                  <c:v>1906.9590000000001</c:v>
                </c:pt>
                <c:pt idx="12">
                  <c:v>1153.848</c:v>
                </c:pt>
                <c:pt idx="13">
                  <c:v>1496.7190000000001</c:v>
                </c:pt>
                <c:pt idx="14">
                  <c:v>1364.24</c:v>
                </c:pt>
                <c:pt idx="15">
                  <c:v>1807.0039999999999</c:v>
                </c:pt>
                <c:pt idx="16">
                  <c:v>1332.2819999999999</c:v>
                </c:pt>
                <c:pt idx="17">
                  <c:v>1609.923</c:v>
                </c:pt>
                <c:pt idx="18">
                  <c:v>1540.6769999999999</c:v>
                </c:pt>
                <c:pt idx="19">
                  <c:v>1557.8610000000001</c:v>
                </c:pt>
                <c:pt idx="20">
                  <c:v>1450.86</c:v>
                </c:pt>
                <c:pt idx="21">
                  <c:v>1645.79</c:v>
                </c:pt>
                <c:pt idx="22">
                  <c:v>1472.654</c:v>
                </c:pt>
                <c:pt idx="23">
                  <c:v>2164.9839999999999</c:v>
                </c:pt>
                <c:pt idx="24">
                  <c:v>1740.6769999999999</c:v>
                </c:pt>
                <c:pt idx="25">
                  <c:v>2669.9929999999999</c:v>
                </c:pt>
                <c:pt idx="26">
                  <c:v>2575.8580000000002</c:v>
                </c:pt>
                <c:pt idx="27">
                  <c:v>2818.8310000000001</c:v>
                </c:pt>
                <c:pt idx="28">
                  <c:v>2368.951</c:v>
                </c:pt>
                <c:pt idx="29">
                  <c:v>2378.6590000000001</c:v>
                </c:pt>
                <c:pt idx="30">
                  <c:v>2141</c:v>
                </c:pt>
              </c:numCache>
            </c:numRef>
          </c:val>
          <c:smooth val="0"/>
        </c:ser>
        <c:dLbls>
          <c:showLegendKey val="0"/>
          <c:showVal val="0"/>
          <c:showCatName val="0"/>
          <c:showSerName val="0"/>
          <c:showPercent val="0"/>
          <c:showBubbleSize val="0"/>
        </c:dLbls>
        <c:smooth val="0"/>
        <c:axId val="213253040"/>
        <c:axId val="213253432"/>
      </c:lineChart>
      <c:catAx>
        <c:axId val="213253040"/>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213253432"/>
        <c:crosses val="autoZero"/>
        <c:auto val="1"/>
        <c:lblAlgn val="ctr"/>
        <c:lblOffset val="100"/>
        <c:tickLblSkip val="12"/>
        <c:tickMarkSkip val="1"/>
        <c:noMultiLvlLbl val="1"/>
      </c:catAx>
      <c:valAx>
        <c:axId val="213253432"/>
        <c:scaling>
          <c:orientation val="minMax"/>
        </c:scaling>
        <c:delete val="0"/>
        <c:axPos val="l"/>
        <c:numFmt formatCode="0" sourceLinked="1"/>
        <c:majorTickMark val="none"/>
        <c:minorTickMark val="none"/>
        <c:tickLblPos val="nextTo"/>
        <c:spPr>
          <a:ln w="12700">
            <a:solidFill>
              <a:srgbClr val="000000"/>
            </a:solidFill>
            <a:prstDash val="solid"/>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213253040"/>
        <c:crosses val="autoZero"/>
        <c:crossBetween val="midCat"/>
      </c:valAx>
      <c:spPr>
        <a:noFill/>
        <a:ln w="25400">
          <a:noFill/>
        </a:ln>
      </c:spPr>
    </c:plotArea>
    <c:legend>
      <c:legendPos val="b"/>
      <c:layout>
        <c:manualLayout>
          <c:xMode val="edge"/>
          <c:yMode val="edge"/>
          <c:x val="4.1015625000000014E-2"/>
          <c:y val="0.86811693100673759"/>
          <c:w val="0.91844964232412141"/>
          <c:h val="9.0473378327709034E-2"/>
        </c:manualLayout>
      </c:layout>
      <c:overlay val="0"/>
      <c:spPr>
        <a:noFill/>
        <a:ln w="25400">
          <a:noFill/>
        </a:ln>
      </c:spPr>
      <c:txPr>
        <a:bodyPr/>
        <a:lstStyle/>
        <a:p>
          <a:pPr>
            <a:defRPr sz="900" b="0" i="0" u="none" strike="noStrike" baseline="0">
              <a:solidFill>
                <a:srgbClr val="000000"/>
              </a:solidFill>
              <a:latin typeface="Helvetica Neue"/>
              <a:ea typeface="Helvetica Neue"/>
              <a:cs typeface="Helvetica Neue"/>
            </a:defRPr>
          </a:pPr>
          <a:endParaRPr lang="en-US"/>
        </a:p>
      </c:txPr>
    </c:legend>
    <c:plotVisOnly val="1"/>
    <c:dispBlanksAs val="gap"/>
    <c:showDLblsOverMax val="0"/>
  </c:chart>
  <c:spPr>
    <a:noFill/>
    <a:ln w="9525">
      <a:noFill/>
    </a:ln>
  </c:spPr>
  <c:txPr>
    <a:bodyPr/>
    <a:lstStyle/>
    <a:p>
      <a:pPr>
        <a:defRPr sz="1300" b="0" i="0" u="none" strike="noStrike" baseline="0">
          <a:solidFill>
            <a:srgbClr val="000000"/>
          </a:solidFill>
          <a:latin typeface="Helvetica Neue"/>
          <a:ea typeface="Helvetica Neue"/>
          <a:cs typeface="Helvetica Neue"/>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b="1" i="0" u="none" strike="noStrike" baseline="0">
                <a:solidFill>
                  <a:srgbClr val="003F81"/>
                </a:solidFill>
                <a:latin typeface="Helvetica Neue"/>
                <a:ea typeface="Helvetica Neue"/>
                <a:cs typeface="Helvetica Neue"/>
              </a:defRPr>
            </a:pPr>
            <a:r>
              <a:rPr lang="en-GB" dirty="0" smtClean="0"/>
              <a:t>Shandong: imports by origin (‘000 b/d)</a:t>
            </a:r>
            <a:endParaRPr lang="en-GB" dirty="0"/>
          </a:p>
        </c:rich>
      </c:tx>
      <c:layout>
        <c:manualLayout>
          <c:xMode val="edge"/>
          <c:yMode val="edge"/>
          <c:x val="0.10005591734460426"/>
          <c:y val="3.777097686646871E-3"/>
        </c:manualLayout>
      </c:layout>
      <c:overlay val="0"/>
      <c:spPr>
        <a:noFill/>
        <a:ln w="25400">
          <a:noFill/>
        </a:ln>
      </c:spPr>
    </c:title>
    <c:autoTitleDeleted val="0"/>
    <c:plotArea>
      <c:layout>
        <c:manualLayout>
          <c:layoutTarget val="inner"/>
          <c:xMode val="edge"/>
          <c:yMode val="edge"/>
          <c:x val="8.5937500000000028E-2"/>
          <c:y val="0.1566695960141313"/>
          <c:w val="0.85546875"/>
          <c:h val="0.61411727855306875"/>
        </c:manualLayout>
      </c:layout>
      <c:barChart>
        <c:barDir val="col"/>
        <c:grouping val="clustered"/>
        <c:varyColors val="0"/>
        <c:ser>
          <c:idx val="0"/>
          <c:order val="0"/>
          <c:tx>
            <c:strRef>
              <c:f>Sheet1!$B$1</c:f>
              <c:strCache>
                <c:ptCount val="1"/>
                <c:pt idx="0">
                  <c:v>Jan-Jun 2015</c:v>
                </c:pt>
              </c:strCache>
            </c:strRef>
          </c:tx>
          <c:spPr>
            <a:solidFill>
              <a:srgbClr val="003F82"/>
            </a:solidFill>
            <a:ln w="25400">
              <a:noFill/>
              <a:prstDash val="solid"/>
            </a:ln>
          </c:spPr>
          <c:invertIfNegative val="0"/>
          <c:cat>
            <c:strRef>
              <c:f>Sheet1!$A$2:$A$6</c:f>
              <c:strCache>
                <c:ptCount val="5"/>
                <c:pt idx="0">
                  <c:v>Americas</c:v>
                </c:pt>
                <c:pt idx="1">
                  <c:v>Africa</c:v>
                </c:pt>
                <c:pt idx="2">
                  <c:v>Asia Pac</c:v>
                </c:pt>
                <c:pt idx="3">
                  <c:v>MEG</c:v>
                </c:pt>
                <c:pt idx="4">
                  <c:v>FSU/Europe</c:v>
                </c:pt>
              </c:strCache>
            </c:strRef>
          </c:cat>
          <c:val>
            <c:numRef>
              <c:f>Sheet1!$B$2:$B$6</c:f>
              <c:numCache>
                <c:formatCode>#,##0</c:formatCode>
                <c:ptCount val="5"/>
                <c:pt idx="0">
                  <c:v>272.30090566037734</c:v>
                </c:pt>
                <c:pt idx="1">
                  <c:v>434.71574056603771</c:v>
                </c:pt>
                <c:pt idx="2">
                  <c:v>28.473150943396227</c:v>
                </c:pt>
                <c:pt idx="3">
                  <c:v>490.6613349056604</c:v>
                </c:pt>
                <c:pt idx="4">
                  <c:v>134.56910849056604</c:v>
                </c:pt>
              </c:numCache>
            </c:numRef>
          </c:val>
        </c:ser>
        <c:ser>
          <c:idx val="1"/>
          <c:order val="1"/>
          <c:tx>
            <c:strRef>
              <c:f>Sheet1!$C$1</c:f>
              <c:strCache>
                <c:ptCount val="1"/>
                <c:pt idx="0">
                  <c:v>Jan-Jun 2016</c:v>
                </c:pt>
              </c:strCache>
            </c:strRef>
          </c:tx>
          <c:spPr>
            <a:solidFill>
              <a:srgbClr val="A5A6A5"/>
            </a:solidFill>
            <a:ln w="25400">
              <a:noFill/>
              <a:prstDash val="solid"/>
            </a:ln>
          </c:spPr>
          <c:invertIfNegative val="0"/>
          <c:cat>
            <c:strRef>
              <c:f>Sheet1!$A$2:$A$6</c:f>
              <c:strCache>
                <c:ptCount val="5"/>
                <c:pt idx="0">
                  <c:v>Americas</c:v>
                </c:pt>
                <c:pt idx="1">
                  <c:v>Africa</c:v>
                </c:pt>
                <c:pt idx="2">
                  <c:v>Asia Pac</c:v>
                </c:pt>
                <c:pt idx="3">
                  <c:v>MEG</c:v>
                </c:pt>
                <c:pt idx="4">
                  <c:v>FSU/Europe</c:v>
                </c:pt>
              </c:strCache>
            </c:strRef>
          </c:cat>
          <c:val>
            <c:numRef>
              <c:f>Sheet1!$C$2:$C$6</c:f>
              <c:numCache>
                <c:formatCode>#,##0</c:formatCode>
                <c:ptCount val="5"/>
                <c:pt idx="0">
                  <c:v>478.2982641509434</c:v>
                </c:pt>
                <c:pt idx="1">
                  <c:v>641.18666037735852</c:v>
                </c:pt>
                <c:pt idx="2">
                  <c:v>96.654410377358488</c:v>
                </c:pt>
                <c:pt idx="3">
                  <c:v>730.10426415094355</c:v>
                </c:pt>
                <c:pt idx="4">
                  <c:v>301.08805188679247</c:v>
                </c:pt>
              </c:numCache>
            </c:numRef>
          </c:val>
        </c:ser>
        <c:dLbls>
          <c:showLegendKey val="0"/>
          <c:showVal val="0"/>
          <c:showCatName val="0"/>
          <c:showSerName val="0"/>
          <c:showPercent val="0"/>
          <c:showBubbleSize val="0"/>
        </c:dLbls>
        <c:gapWidth val="120"/>
        <c:overlap val="-20"/>
        <c:axId val="213252256"/>
        <c:axId val="213253824"/>
      </c:barChart>
      <c:catAx>
        <c:axId val="213252256"/>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213253824"/>
        <c:crosses val="autoZero"/>
        <c:auto val="1"/>
        <c:lblAlgn val="ctr"/>
        <c:lblOffset val="100"/>
        <c:tickLblSkip val="1"/>
        <c:tickMarkSkip val="1"/>
        <c:noMultiLvlLbl val="0"/>
      </c:catAx>
      <c:valAx>
        <c:axId val="213253824"/>
        <c:scaling>
          <c:orientation val="minMax"/>
        </c:scaling>
        <c:delete val="0"/>
        <c:axPos val="l"/>
        <c:majorGridlines>
          <c:spPr>
            <a:ln w="12700">
              <a:solidFill>
                <a:srgbClr val="AAAAAA"/>
              </a:solidFill>
              <a:prstDash val="solid"/>
            </a:ln>
          </c:spPr>
        </c:majorGridlines>
        <c:numFmt formatCode="#,##0" sourceLinked="1"/>
        <c:majorTickMark val="none"/>
        <c:minorTickMark val="none"/>
        <c:tickLblPos val="nextTo"/>
        <c:spPr>
          <a:ln w="12700">
            <a:solidFill>
              <a:srgbClr val="000000"/>
            </a:solidFill>
            <a:prstDash val="solid"/>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213252256"/>
        <c:crosses val="autoZero"/>
        <c:crossBetween val="between"/>
      </c:valAx>
      <c:spPr>
        <a:noFill/>
        <a:ln w="25400">
          <a:noFill/>
        </a:ln>
      </c:spPr>
    </c:plotArea>
    <c:legend>
      <c:legendPos val="b"/>
      <c:layout>
        <c:manualLayout>
          <c:xMode val="edge"/>
          <c:yMode val="edge"/>
          <c:x val="0.21635839637692347"/>
          <c:y val="0.85918846081739786"/>
          <c:w val="0.78364160362307655"/>
          <c:h val="4.7468832020997373E-2"/>
        </c:manualLayout>
      </c:layout>
      <c:overlay val="0"/>
      <c:spPr>
        <a:noFill/>
        <a:ln w="25400">
          <a:noFill/>
        </a:ln>
      </c:spPr>
      <c:txPr>
        <a:bodyPr/>
        <a:lstStyle/>
        <a:p>
          <a:pPr>
            <a:defRPr sz="900" b="0" i="0" u="none" strike="noStrike" baseline="0">
              <a:solidFill>
                <a:srgbClr val="000000"/>
              </a:solidFill>
              <a:latin typeface="Helvetica Neue"/>
              <a:ea typeface="Helvetica Neue"/>
              <a:cs typeface="Helvetica Neue"/>
            </a:defRPr>
          </a:pPr>
          <a:endParaRPr lang="en-US"/>
        </a:p>
      </c:txPr>
    </c:legend>
    <c:plotVisOnly val="1"/>
    <c:dispBlanksAs val="gap"/>
    <c:showDLblsOverMax val="0"/>
  </c:chart>
  <c:spPr>
    <a:noFill/>
    <a:ln w="9525">
      <a:noFill/>
    </a:ln>
  </c:spPr>
  <c:txPr>
    <a:bodyPr/>
    <a:lstStyle/>
    <a:p>
      <a:pPr>
        <a:defRPr sz="1300" b="0" i="0" u="none" strike="noStrike" baseline="0">
          <a:solidFill>
            <a:srgbClr val="000000"/>
          </a:solidFill>
          <a:latin typeface="Helvetica Neue"/>
          <a:ea typeface="Helvetica Neue"/>
          <a:cs typeface="Helvetica Neue"/>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Crude is a Market Prone to Surplus</a:t>
            </a:r>
            <a:endParaRPr lang="en-US" sz="1400" dirty="0"/>
          </a:p>
        </c:rich>
      </c:tx>
      <c:layout/>
      <c:overlay val="0"/>
    </c:title>
    <c:autoTitleDeleted val="0"/>
    <c:plotArea>
      <c:layout>
        <c:manualLayout>
          <c:layoutTarget val="inner"/>
          <c:xMode val="edge"/>
          <c:yMode val="edge"/>
          <c:x val="5.5646522476675148E-2"/>
          <c:y val="0.11158573928258968"/>
          <c:w val="0.91379792196776932"/>
          <c:h val="0.67384268901871136"/>
        </c:manualLayout>
      </c:layout>
      <c:barChart>
        <c:barDir val="col"/>
        <c:grouping val="clustered"/>
        <c:varyColors val="0"/>
        <c:ser>
          <c:idx val="3"/>
          <c:order val="0"/>
          <c:tx>
            <c:v>Global balance</c:v>
          </c:tx>
          <c:spPr>
            <a:solidFill>
              <a:srgbClr val="4F81BD"/>
            </a:solidFill>
          </c:spPr>
          <c:invertIfNegative val="0"/>
          <c:cat>
            <c:numRef>
              <c:f>Balance!$L$1:$AH$1</c:f>
              <c:numCache>
                <c:formatCode>General</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Balance!$L$42:$X$42</c:f>
              <c:numCache>
                <c:formatCode>#,##0.0</c:formatCode>
                <c:ptCount val="13"/>
                <c:pt idx="0">
                  <c:v>-9.6949677040143456E-2</c:v>
                </c:pt>
                <c:pt idx="1">
                  <c:v>1.136818094482166</c:v>
                </c:pt>
                <c:pt idx="2">
                  <c:v>2.3964932666033292</c:v>
                </c:pt>
                <c:pt idx="3">
                  <c:v>0.57048184727969442</c:v>
                </c:pt>
                <c:pt idx="4">
                  <c:v>-0.78387078839449487</c:v>
                </c:pt>
                <c:pt idx="5">
                  <c:v>-1.5964141747338942</c:v>
                </c:pt>
                <c:pt idx="6">
                  <c:v>-1.6650114886161305</c:v>
                </c:pt>
                <c:pt idx="7">
                  <c:v>-0.74873528309326787</c:v>
                </c:pt>
                <c:pt idx="8">
                  <c:v>8.8659254849204672E-2</c:v>
                </c:pt>
                <c:pt idx="9">
                  <c:v>1.2128413065778574</c:v>
                </c:pt>
                <c:pt idx="10">
                  <c:v>2.2252777243137558</c:v>
                </c:pt>
                <c:pt idx="11">
                  <c:v>2.5449121699630268</c:v>
                </c:pt>
                <c:pt idx="12">
                  <c:v>3.1873338879559867</c:v>
                </c:pt>
              </c:numCache>
            </c:numRef>
          </c:val>
        </c:ser>
        <c:dLbls>
          <c:showLegendKey val="0"/>
          <c:showVal val="0"/>
          <c:showCatName val="0"/>
          <c:showSerName val="0"/>
          <c:showPercent val="0"/>
          <c:showBubbleSize val="0"/>
        </c:dLbls>
        <c:gapWidth val="150"/>
        <c:axId val="213254608"/>
        <c:axId val="213255000"/>
      </c:barChart>
      <c:catAx>
        <c:axId val="213254608"/>
        <c:scaling>
          <c:orientation val="minMax"/>
        </c:scaling>
        <c:delete val="0"/>
        <c:axPos val="b"/>
        <c:numFmt formatCode="General" sourceLinked="1"/>
        <c:majorTickMark val="out"/>
        <c:minorTickMark val="none"/>
        <c:tickLblPos val="low"/>
        <c:spPr>
          <a:ln>
            <a:solidFill>
              <a:srgbClr val="000000"/>
            </a:solidFill>
          </a:ln>
        </c:spPr>
        <c:crossAx val="213255000"/>
        <c:crosses val="autoZero"/>
        <c:auto val="1"/>
        <c:lblAlgn val="ctr"/>
        <c:lblOffset val="100"/>
        <c:noMultiLvlLbl val="0"/>
      </c:catAx>
      <c:valAx>
        <c:axId val="213255000"/>
        <c:scaling>
          <c:orientation val="minMax"/>
        </c:scaling>
        <c:delete val="0"/>
        <c:axPos val="l"/>
        <c:title>
          <c:tx>
            <c:rich>
              <a:bodyPr rot="0" vert="horz"/>
              <a:lstStyle/>
              <a:p>
                <a:pPr algn="l">
                  <a:defRPr b="0" i="1"/>
                </a:pPr>
                <a:r>
                  <a:rPr lang="en-US"/>
                  <a:t>million b/d</a:t>
                </a:r>
              </a:p>
            </c:rich>
          </c:tx>
          <c:layout>
            <c:manualLayout>
              <c:xMode val="edge"/>
              <c:yMode val="edge"/>
              <c:x val="2.2217981340118724E-3"/>
              <c:y val="1.7625338753387537E-3"/>
            </c:manualLayout>
          </c:layout>
          <c:overlay val="0"/>
        </c:title>
        <c:numFmt formatCode="#,##0.0" sourceLinked="0"/>
        <c:majorTickMark val="out"/>
        <c:minorTickMark val="none"/>
        <c:tickLblPos val="nextTo"/>
        <c:spPr>
          <a:ln>
            <a:solidFill>
              <a:srgbClr val="000000"/>
            </a:solidFill>
          </a:ln>
        </c:spPr>
        <c:crossAx val="213254608"/>
        <c:crosses val="autoZero"/>
        <c:crossBetween val="between"/>
      </c:valAx>
    </c:plotArea>
    <c:legend>
      <c:legendPos val="b"/>
      <c:layout/>
      <c:overlay val="0"/>
    </c:legend>
    <c:plotVisOnly val="1"/>
    <c:dispBlanksAs val="gap"/>
    <c:showDLblsOverMax val="0"/>
  </c:chart>
  <c:spPr>
    <a:ln>
      <a:noFill/>
    </a:ln>
  </c:spPr>
  <c:txPr>
    <a:bodyPr/>
    <a:lstStyle/>
    <a:p>
      <a:pPr>
        <a:defRPr sz="8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US crude exports</a:t>
            </a:r>
            <a:r>
              <a:rPr lang="en-GB" baseline="0"/>
              <a:t> ('000bl/mth)</a:t>
            </a:r>
            <a:endParaRPr lang="en-GB"/>
          </a:p>
        </c:rich>
      </c:tx>
      <c:layout/>
      <c:overlay val="0"/>
    </c:title>
    <c:autoTitleDeleted val="0"/>
    <c:plotArea>
      <c:layout/>
      <c:areaChart>
        <c:grouping val="stacked"/>
        <c:varyColors val="0"/>
        <c:ser>
          <c:idx val="0"/>
          <c:order val="0"/>
          <c:tx>
            <c:strRef>
              <c:f>[PET_MOVE_EXPC_A_EPC0_EEX_MBBL_M.xls]Sheet1!$E$19</c:f>
              <c:strCache>
                <c:ptCount val="1"/>
                <c:pt idx="0">
                  <c:v>Canada</c:v>
                </c:pt>
              </c:strCache>
            </c:strRef>
          </c:tx>
          <c:cat>
            <c:numRef>
              <c:f>[PET_MOVE_EXPC_A_EPC0_EEX_MBBL_M.xls]Sheet1!$D$20:$D$50</c:f>
              <c:numCache>
                <c:formatCode>mmm\-yyyy</c:formatCode>
                <c:ptCount val="31"/>
                <c:pt idx="0">
                  <c:v>41654</c:v>
                </c:pt>
                <c:pt idx="1">
                  <c:v>41685</c:v>
                </c:pt>
                <c:pt idx="2">
                  <c:v>41713</c:v>
                </c:pt>
                <c:pt idx="3">
                  <c:v>41744</c:v>
                </c:pt>
                <c:pt idx="4">
                  <c:v>41774</c:v>
                </c:pt>
                <c:pt idx="5">
                  <c:v>41805</c:v>
                </c:pt>
                <c:pt idx="6">
                  <c:v>41835</c:v>
                </c:pt>
                <c:pt idx="7">
                  <c:v>41866</c:v>
                </c:pt>
                <c:pt idx="8">
                  <c:v>41897</c:v>
                </c:pt>
                <c:pt idx="9">
                  <c:v>41927</c:v>
                </c:pt>
                <c:pt idx="10">
                  <c:v>41958</c:v>
                </c:pt>
                <c:pt idx="11">
                  <c:v>41988</c:v>
                </c:pt>
                <c:pt idx="12">
                  <c:v>42019</c:v>
                </c:pt>
                <c:pt idx="13">
                  <c:v>42050</c:v>
                </c:pt>
                <c:pt idx="14">
                  <c:v>42078</c:v>
                </c:pt>
                <c:pt idx="15">
                  <c:v>42109</c:v>
                </c:pt>
                <c:pt idx="16">
                  <c:v>42139</c:v>
                </c:pt>
                <c:pt idx="17">
                  <c:v>42170</c:v>
                </c:pt>
                <c:pt idx="18">
                  <c:v>42200</c:v>
                </c:pt>
                <c:pt idx="19">
                  <c:v>42231</c:v>
                </c:pt>
                <c:pt idx="20">
                  <c:v>42262</c:v>
                </c:pt>
                <c:pt idx="21">
                  <c:v>42292</c:v>
                </c:pt>
                <c:pt idx="22">
                  <c:v>42323</c:v>
                </c:pt>
                <c:pt idx="23">
                  <c:v>42353</c:v>
                </c:pt>
                <c:pt idx="24">
                  <c:v>42384</c:v>
                </c:pt>
                <c:pt idx="25">
                  <c:v>42415</c:v>
                </c:pt>
                <c:pt idx="26">
                  <c:v>42444</c:v>
                </c:pt>
                <c:pt idx="27">
                  <c:v>42475</c:v>
                </c:pt>
                <c:pt idx="28">
                  <c:v>42505</c:v>
                </c:pt>
                <c:pt idx="29">
                  <c:v>42536</c:v>
                </c:pt>
                <c:pt idx="30">
                  <c:v>42566</c:v>
                </c:pt>
              </c:numCache>
            </c:numRef>
          </c:cat>
          <c:val>
            <c:numRef>
              <c:f>[PET_MOVE_EXPC_A_EPC0_EEX_MBBL_M.xls]Sheet1!$E$20:$E$50</c:f>
              <c:numCache>
                <c:formatCode>General</c:formatCode>
                <c:ptCount val="31"/>
                <c:pt idx="0">
                  <c:v>7698</c:v>
                </c:pt>
                <c:pt idx="1">
                  <c:v>6907</c:v>
                </c:pt>
                <c:pt idx="2">
                  <c:v>7794</c:v>
                </c:pt>
                <c:pt idx="3">
                  <c:v>8198</c:v>
                </c:pt>
                <c:pt idx="4">
                  <c:v>8772</c:v>
                </c:pt>
                <c:pt idx="5">
                  <c:v>11491</c:v>
                </c:pt>
                <c:pt idx="6">
                  <c:v>12258</c:v>
                </c:pt>
                <c:pt idx="7">
                  <c:v>11789</c:v>
                </c:pt>
                <c:pt idx="8">
                  <c:v>8435</c:v>
                </c:pt>
                <c:pt idx="9">
                  <c:v>10892</c:v>
                </c:pt>
                <c:pt idx="10">
                  <c:v>14215</c:v>
                </c:pt>
                <c:pt idx="11">
                  <c:v>12421</c:v>
                </c:pt>
                <c:pt idx="12">
                  <c:v>14676</c:v>
                </c:pt>
                <c:pt idx="13">
                  <c:v>11849</c:v>
                </c:pt>
                <c:pt idx="14">
                  <c:v>12352</c:v>
                </c:pt>
                <c:pt idx="15">
                  <c:v>15145</c:v>
                </c:pt>
                <c:pt idx="16">
                  <c:v>16131</c:v>
                </c:pt>
                <c:pt idx="17">
                  <c:v>12906</c:v>
                </c:pt>
                <c:pt idx="18">
                  <c:v>15867</c:v>
                </c:pt>
                <c:pt idx="19">
                  <c:v>13222</c:v>
                </c:pt>
                <c:pt idx="20">
                  <c:v>10731</c:v>
                </c:pt>
                <c:pt idx="21">
                  <c:v>13920</c:v>
                </c:pt>
                <c:pt idx="22">
                  <c:v>8034</c:v>
                </c:pt>
                <c:pt idx="23">
                  <c:v>11202</c:v>
                </c:pt>
                <c:pt idx="24">
                  <c:v>10120</c:v>
                </c:pt>
                <c:pt idx="25">
                  <c:v>7983</c:v>
                </c:pt>
                <c:pt idx="26">
                  <c:v>7718</c:v>
                </c:pt>
                <c:pt idx="27">
                  <c:v>9721</c:v>
                </c:pt>
                <c:pt idx="28">
                  <c:v>9543</c:v>
                </c:pt>
                <c:pt idx="29">
                  <c:v>8403</c:v>
                </c:pt>
                <c:pt idx="30">
                  <c:v>12864</c:v>
                </c:pt>
              </c:numCache>
            </c:numRef>
          </c:val>
        </c:ser>
        <c:ser>
          <c:idx val="1"/>
          <c:order val="1"/>
          <c:tx>
            <c:strRef>
              <c:f>[PET_MOVE_EXPC_A_EPC0_EEX_MBBL_M.xls]Sheet1!$F$19</c:f>
              <c:strCache>
                <c:ptCount val="1"/>
                <c:pt idx="0">
                  <c:v>Rest of world</c:v>
                </c:pt>
              </c:strCache>
            </c:strRef>
          </c:tx>
          <c:spPr>
            <a:solidFill>
              <a:schemeClr val="tx2">
                <a:lumMod val="40000"/>
                <a:lumOff val="60000"/>
              </a:schemeClr>
            </a:solidFill>
          </c:spPr>
          <c:cat>
            <c:numRef>
              <c:f>[PET_MOVE_EXPC_A_EPC0_EEX_MBBL_M.xls]Sheet1!$D$20:$D$50</c:f>
              <c:numCache>
                <c:formatCode>mmm\-yyyy</c:formatCode>
                <c:ptCount val="31"/>
                <c:pt idx="0">
                  <c:v>41654</c:v>
                </c:pt>
                <c:pt idx="1">
                  <c:v>41685</c:v>
                </c:pt>
                <c:pt idx="2">
                  <c:v>41713</c:v>
                </c:pt>
                <c:pt idx="3">
                  <c:v>41744</c:v>
                </c:pt>
                <c:pt idx="4">
                  <c:v>41774</c:v>
                </c:pt>
                <c:pt idx="5">
                  <c:v>41805</c:v>
                </c:pt>
                <c:pt idx="6">
                  <c:v>41835</c:v>
                </c:pt>
                <c:pt idx="7">
                  <c:v>41866</c:v>
                </c:pt>
                <c:pt idx="8">
                  <c:v>41897</c:v>
                </c:pt>
                <c:pt idx="9">
                  <c:v>41927</c:v>
                </c:pt>
                <c:pt idx="10">
                  <c:v>41958</c:v>
                </c:pt>
                <c:pt idx="11">
                  <c:v>41988</c:v>
                </c:pt>
                <c:pt idx="12">
                  <c:v>42019</c:v>
                </c:pt>
                <c:pt idx="13">
                  <c:v>42050</c:v>
                </c:pt>
                <c:pt idx="14">
                  <c:v>42078</c:v>
                </c:pt>
                <c:pt idx="15">
                  <c:v>42109</c:v>
                </c:pt>
                <c:pt idx="16">
                  <c:v>42139</c:v>
                </c:pt>
                <c:pt idx="17">
                  <c:v>42170</c:v>
                </c:pt>
                <c:pt idx="18">
                  <c:v>42200</c:v>
                </c:pt>
                <c:pt idx="19">
                  <c:v>42231</c:v>
                </c:pt>
                <c:pt idx="20">
                  <c:v>42262</c:v>
                </c:pt>
                <c:pt idx="21">
                  <c:v>42292</c:v>
                </c:pt>
                <c:pt idx="22">
                  <c:v>42323</c:v>
                </c:pt>
                <c:pt idx="23">
                  <c:v>42353</c:v>
                </c:pt>
                <c:pt idx="24">
                  <c:v>42384</c:v>
                </c:pt>
                <c:pt idx="25">
                  <c:v>42415</c:v>
                </c:pt>
                <c:pt idx="26">
                  <c:v>42444</c:v>
                </c:pt>
                <c:pt idx="27">
                  <c:v>42475</c:v>
                </c:pt>
                <c:pt idx="28">
                  <c:v>42505</c:v>
                </c:pt>
                <c:pt idx="29">
                  <c:v>42536</c:v>
                </c:pt>
                <c:pt idx="30">
                  <c:v>42566</c:v>
                </c:pt>
              </c:numCache>
            </c:numRef>
          </c:cat>
          <c:val>
            <c:numRef>
              <c:f>[PET_MOVE_EXPC_A_EPC0_EEX_MBBL_M.xls]Sheet1!$F$20:$F$50</c:f>
              <c:numCache>
                <c:formatCode>General</c:formatCode>
                <c:ptCount val="31"/>
                <c:pt idx="0">
                  <c:v>0</c:v>
                </c:pt>
                <c:pt idx="1">
                  <c:v>0</c:v>
                </c:pt>
                <c:pt idx="2">
                  <c:v>0</c:v>
                </c:pt>
                <c:pt idx="3">
                  <c:v>250</c:v>
                </c:pt>
                <c:pt idx="4">
                  <c:v>795</c:v>
                </c:pt>
                <c:pt idx="5">
                  <c:v>342</c:v>
                </c:pt>
                <c:pt idx="6">
                  <c:v>787</c:v>
                </c:pt>
                <c:pt idx="7">
                  <c:v>347</c:v>
                </c:pt>
                <c:pt idx="8">
                  <c:v>2044</c:v>
                </c:pt>
                <c:pt idx="9">
                  <c:v>761</c:v>
                </c:pt>
                <c:pt idx="10">
                  <c:v>1404</c:v>
                </c:pt>
                <c:pt idx="11">
                  <c:v>632</c:v>
                </c:pt>
                <c:pt idx="12">
                  <c:v>666</c:v>
                </c:pt>
                <c:pt idx="13">
                  <c:v>531</c:v>
                </c:pt>
                <c:pt idx="14">
                  <c:v>1213</c:v>
                </c:pt>
                <c:pt idx="15">
                  <c:v>2824</c:v>
                </c:pt>
                <c:pt idx="16">
                  <c:v>207</c:v>
                </c:pt>
                <c:pt idx="17">
                  <c:v>449</c:v>
                </c:pt>
                <c:pt idx="18">
                  <c:v>1067</c:v>
                </c:pt>
                <c:pt idx="19">
                  <c:v>1064</c:v>
                </c:pt>
                <c:pt idx="20">
                  <c:v>1583</c:v>
                </c:pt>
                <c:pt idx="21">
                  <c:v>1583</c:v>
                </c:pt>
                <c:pt idx="22">
                  <c:v>1558</c:v>
                </c:pt>
                <c:pt idx="23">
                  <c:v>960</c:v>
                </c:pt>
                <c:pt idx="24">
                  <c:v>1153</c:v>
                </c:pt>
                <c:pt idx="25">
                  <c:v>2877</c:v>
                </c:pt>
                <c:pt idx="26">
                  <c:v>8024</c:v>
                </c:pt>
                <c:pt idx="27">
                  <c:v>8015</c:v>
                </c:pt>
                <c:pt idx="28">
                  <c:v>10968</c:v>
                </c:pt>
                <c:pt idx="29">
                  <c:v>3086</c:v>
                </c:pt>
                <c:pt idx="30">
                  <c:v>1820</c:v>
                </c:pt>
              </c:numCache>
            </c:numRef>
          </c:val>
        </c:ser>
        <c:dLbls>
          <c:showLegendKey val="0"/>
          <c:showVal val="0"/>
          <c:showCatName val="0"/>
          <c:showSerName val="0"/>
          <c:showPercent val="0"/>
          <c:showBubbleSize val="0"/>
        </c:dLbls>
        <c:axId val="170876712"/>
        <c:axId val="170877104"/>
      </c:areaChart>
      <c:dateAx>
        <c:axId val="170876712"/>
        <c:scaling>
          <c:orientation val="minMax"/>
        </c:scaling>
        <c:delete val="0"/>
        <c:axPos val="b"/>
        <c:numFmt formatCode="mmm\-yyyy" sourceLinked="1"/>
        <c:majorTickMark val="out"/>
        <c:minorTickMark val="none"/>
        <c:tickLblPos val="nextTo"/>
        <c:crossAx val="170877104"/>
        <c:crosses val="autoZero"/>
        <c:auto val="1"/>
        <c:lblOffset val="100"/>
        <c:baseTimeUnit val="months"/>
      </c:dateAx>
      <c:valAx>
        <c:axId val="170877104"/>
        <c:scaling>
          <c:orientation val="minMax"/>
        </c:scaling>
        <c:delete val="0"/>
        <c:axPos val="l"/>
        <c:numFmt formatCode="#,##0" sourceLinked="0"/>
        <c:majorTickMark val="out"/>
        <c:minorTickMark val="none"/>
        <c:tickLblPos val="nextTo"/>
        <c:crossAx val="170876712"/>
        <c:crosses val="autoZero"/>
        <c:crossBetween val="midCat"/>
      </c:valAx>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US output vs WTI</a:t>
            </a:r>
          </a:p>
        </c:rich>
      </c:tx>
      <c:layout/>
      <c:overlay val="0"/>
    </c:title>
    <c:autoTitleDeleted val="0"/>
    <c:plotArea>
      <c:layout/>
      <c:lineChart>
        <c:grouping val="standard"/>
        <c:varyColors val="0"/>
        <c:ser>
          <c:idx val="1"/>
          <c:order val="1"/>
          <c:tx>
            <c:v>US crude production (LH)</c:v>
          </c:tx>
          <c:spPr>
            <a:ln>
              <a:solidFill>
                <a:schemeClr val="tx2"/>
              </a:solidFill>
            </a:ln>
          </c:spPr>
          <c:marker>
            <c:symbol val="none"/>
          </c:marker>
          <c:cat>
            <c:numRef>
              <c:f>'[PET_SUM_SNDW_DCUS_NUS_W.xls]Data 1'!$A$1618:$A$1761</c:f>
              <c:numCache>
                <c:formatCode>mmm\ dd\,\ yyyy</c:formatCode>
                <c:ptCount val="144"/>
                <c:pt idx="0">
                  <c:v>41642</c:v>
                </c:pt>
                <c:pt idx="1">
                  <c:v>41649</c:v>
                </c:pt>
                <c:pt idx="2">
                  <c:v>41656</c:v>
                </c:pt>
                <c:pt idx="3">
                  <c:v>41663</c:v>
                </c:pt>
                <c:pt idx="4">
                  <c:v>41670</c:v>
                </c:pt>
                <c:pt idx="5">
                  <c:v>41677</c:v>
                </c:pt>
                <c:pt idx="6">
                  <c:v>41684</c:v>
                </c:pt>
                <c:pt idx="7">
                  <c:v>41691</c:v>
                </c:pt>
                <c:pt idx="8">
                  <c:v>41698</c:v>
                </c:pt>
                <c:pt idx="9">
                  <c:v>41705</c:v>
                </c:pt>
                <c:pt idx="10">
                  <c:v>41712</c:v>
                </c:pt>
                <c:pt idx="11">
                  <c:v>41719</c:v>
                </c:pt>
                <c:pt idx="12">
                  <c:v>41726</c:v>
                </c:pt>
                <c:pt idx="13">
                  <c:v>41733</c:v>
                </c:pt>
                <c:pt idx="14">
                  <c:v>41740</c:v>
                </c:pt>
                <c:pt idx="15">
                  <c:v>41747</c:v>
                </c:pt>
                <c:pt idx="16">
                  <c:v>41754</c:v>
                </c:pt>
                <c:pt idx="17">
                  <c:v>41761</c:v>
                </c:pt>
                <c:pt idx="18">
                  <c:v>41768</c:v>
                </c:pt>
                <c:pt idx="19">
                  <c:v>41775</c:v>
                </c:pt>
                <c:pt idx="20">
                  <c:v>41782</c:v>
                </c:pt>
                <c:pt idx="21">
                  <c:v>41789</c:v>
                </c:pt>
                <c:pt idx="22">
                  <c:v>41796</c:v>
                </c:pt>
                <c:pt idx="23">
                  <c:v>41803</c:v>
                </c:pt>
                <c:pt idx="24">
                  <c:v>41810</c:v>
                </c:pt>
                <c:pt idx="25">
                  <c:v>41817</c:v>
                </c:pt>
                <c:pt idx="26">
                  <c:v>41824</c:v>
                </c:pt>
                <c:pt idx="27">
                  <c:v>41831</c:v>
                </c:pt>
                <c:pt idx="28">
                  <c:v>41838</c:v>
                </c:pt>
                <c:pt idx="29">
                  <c:v>41845</c:v>
                </c:pt>
                <c:pt idx="30">
                  <c:v>41852</c:v>
                </c:pt>
                <c:pt idx="31">
                  <c:v>41859</c:v>
                </c:pt>
                <c:pt idx="32">
                  <c:v>41866</c:v>
                </c:pt>
                <c:pt idx="33">
                  <c:v>41873</c:v>
                </c:pt>
                <c:pt idx="34">
                  <c:v>41880</c:v>
                </c:pt>
                <c:pt idx="35">
                  <c:v>41887</c:v>
                </c:pt>
                <c:pt idx="36">
                  <c:v>41894</c:v>
                </c:pt>
                <c:pt idx="37">
                  <c:v>41901</c:v>
                </c:pt>
                <c:pt idx="38">
                  <c:v>41908</c:v>
                </c:pt>
                <c:pt idx="39">
                  <c:v>41915</c:v>
                </c:pt>
                <c:pt idx="40">
                  <c:v>41922</c:v>
                </c:pt>
                <c:pt idx="41">
                  <c:v>41929</c:v>
                </c:pt>
                <c:pt idx="42">
                  <c:v>41936</c:v>
                </c:pt>
                <c:pt idx="43">
                  <c:v>41943</c:v>
                </c:pt>
                <c:pt idx="44">
                  <c:v>41950</c:v>
                </c:pt>
                <c:pt idx="45">
                  <c:v>41957</c:v>
                </c:pt>
                <c:pt idx="46">
                  <c:v>41964</c:v>
                </c:pt>
                <c:pt idx="47">
                  <c:v>41971</c:v>
                </c:pt>
                <c:pt idx="48">
                  <c:v>41978</c:v>
                </c:pt>
                <c:pt idx="49">
                  <c:v>41985</c:v>
                </c:pt>
                <c:pt idx="50">
                  <c:v>41992</c:v>
                </c:pt>
                <c:pt idx="51">
                  <c:v>41999</c:v>
                </c:pt>
                <c:pt idx="52">
                  <c:v>42006</c:v>
                </c:pt>
                <c:pt idx="53">
                  <c:v>42013</c:v>
                </c:pt>
                <c:pt idx="54">
                  <c:v>42020</c:v>
                </c:pt>
                <c:pt idx="55">
                  <c:v>42027</c:v>
                </c:pt>
                <c:pt idx="56">
                  <c:v>42034</c:v>
                </c:pt>
                <c:pt idx="57">
                  <c:v>42041</c:v>
                </c:pt>
                <c:pt idx="58">
                  <c:v>42048</c:v>
                </c:pt>
                <c:pt idx="59">
                  <c:v>42055</c:v>
                </c:pt>
                <c:pt idx="60">
                  <c:v>42062</c:v>
                </c:pt>
                <c:pt idx="61">
                  <c:v>42069</c:v>
                </c:pt>
                <c:pt idx="62">
                  <c:v>42076</c:v>
                </c:pt>
                <c:pt idx="63">
                  <c:v>42083</c:v>
                </c:pt>
                <c:pt idx="64">
                  <c:v>42090</c:v>
                </c:pt>
                <c:pt idx="65">
                  <c:v>42097</c:v>
                </c:pt>
                <c:pt idx="66">
                  <c:v>42104</c:v>
                </c:pt>
                <c:pt idx="67">
                  <c:v>42111</c:v>
                </c:pt>
                <c:pt idx="68">
                  <c:v>42118</c:v>
                </c:pt>
                <c:pt idx="69">
                  <c:v>42125</c:v>
                </c:pt>
                <c:pt idx="70">
                  <c:v>42132</c:v>
                </c:pt>
                <c:pt idx="71">
                  <c:v>42139</c:v>
                </c:pt>
                <c:pt idx="72">
                  <c:v>42146</c:v>
                </c:pt>
                <c:pt idx="73">
                  <c:v>42153</c:v>
                </c:pt>
                <c:pt idx="74">
                  <c:v>42160</c:v>
                </c:pt>
                <c:pt idx="75">
                  <c:v>42167</c:v>
                </c:pt>
                <c:pt idx="76">
                  <c:v>42174</c:v>
                </c:pt>
                <c:pt idx="77">
                  <c:v>42181</c:v>
                </c:pt>
                <c:pt idx="78">
                  <c:v>42188</c:v>
                </c:pt>
                <c:pt idx="79">
                  <c:v>42195</c:v>
                </c:pt>
                <c:pt idx="80">
                  <c:v>42202</c:v>
                </c:pt>
                <c:pt idx="81">
                  <c:v>42209</c:v>
                </c:pt>
                <c:pt idx="82">
                  <c:v>42216</c:v>
                </c:pt>
                <c:pt idx="83">
                  <c:v>42223</c:v>
                </c:pt>
                <c:pt idx="84">
                  <c:v>42230</c:v>
                </c:pt>
                <c:pt idx="85">
                  <c:v>42237</c:v>
                </c:pt>
                <c:pt idx="86">
                  <c:v>42244</c:v>
                </c:pt>
                <c:pt idx="87">
                  <c:v>42251</c:v>
                </c:pt>
                <c:pt idx="88">
                  <c:v>42258</c:v>
                </c:pt>
                <c:pt idx="89">
                  <c:v>42265</c:v>
                </c:pt>
                <c:pt idx="90">
                  <c:v>42272</c:v>
                </c:pt>
                <c:pt idx="91">
                  <c:v>42279</c:v>
                </c:pt>
                <c:pt idx="92">
                  <c:v>42286</c:v>
                </c:pt>
                <c:pt idx="93">
                  <c:v>42293</c:v>
                </c:pt>
                <c:pt idx="94">
                  <c:v>42300</c:v>
                </c:pt>
                <c:pt idx="95">
                  <c:v>42307</c:v>
                </c:pt>
                <c:pt idx="96">
                  <c:v>42314</c:v>
                </c:pt>
                <c:pt idx="97">
                  <c:v>42321</c:v>
                </c:pt>
                <c:pt idx="98">
                  <c:v>42328</c:v>
                </c:pt>
                <c:pt idx="99">
                  <c:v>42335</c:v>
                </c:pt>
                <c:pt idx="100">
                  <c:v>42342</c:v>
                </c:pt>
                <c:pt idx="101">
                  <c:v>42349</c:v>
                </c:pt>
                <c:pt idx="102">
                  <c:v>42356</c:v>
                </c:pt>
                <c:pt idx="103">
                  <c:v>42363</c:v>
                </c:pt>
                <c:pt idx="104">
                  <c:v>42370</c:v>
                </c:pt>
                <c:pt idx="105">
                  <c:v>42377</c:v>
                </c:pt>
                <c:pt idx="106">
                  <c:v>42384</c:v>
                </c:pt>
                <c:pt idx="107">
                  <c:v>42391</c:v>
                </c:pt>
                <c:pt idx="108">
                  <c:v>42398</c:v>
                </c:pt>
                <c:pt idx="109">
                  <c:v>42405</c:v>
                </c:pt>
                <c:pt idx="110">
                  <c:v>42412</c:v>
                </c:pt>
                <c:pt idx="111">
                  <c:v>42419</c:v>
                </c:pt>
                <c:pt idx="112">
                  <c:v>42426</c:v>
                </c:pt>
                <c:pt idx="113">
                  <c:v>42433</c:v>
                </c:pt>
                <c:pt idx="114">
                  <c:v>42440</c:v>
                </c:pt>
                <c:pt idx="115">
                  <c:v>42447</c:v>
                </c:pt>
                <c:pt idx="116">
                  <c:v>42454</c:v>
                </c:pt>
                <c:pt idx="117">
                  <c:v>42461</c:v>
                </c:pt>
                <c:pt idx="118">
                  <c:v>42468</c:v>
                </c:pt>
                <c:pt idx="119">
                  <c:v>42475</c:v>
                </c:pt>
                <c:pt idx="120">
                  <c:v>42482</c:v>
                </c:pt>
                <c:pt idx="121">
                  <c:v>42489</c:v>
                </c:pt>
                <c:pt idx="122">
                  <c:v>42496</c:v>
                </c:pt>
                <c:pt idx="123">
                  <c:v>42503</c:v>
                </c:pt>
                <c:pt idx="124">
                  <c:v>42510</c:v>
                </c:pt>
                <c:pt idx="125">
                  <c:v>42517</c:v>
                </c:pt>
                <c:pt idx="126">
                  <c:v>42524</c:v>
                </c:pt>
                <c:pt idx="127">
                  <c:v>42531</c:v>
                </c:pt>
                <c:pt idx="128">
                  <c:v>42538</c:v>
                </c:pt>
                <c:pt idx="129">
                  <c:v>42545</c:v>
                </c:pt>
                <c:pt idx="130">
                  <c:v>42552</c:v>
                </c:pt>
                <c:pt idx="131">
                  <c:v>42559</c:v>
                </c:pt>
                <c:pt idx="132">
                  <c:v>42566</c:v>
                </c:pt>
                <c:pt idx="133">
                  <c:v>42573</c:v>
                </c:pt>
                <c:pt idx="134">
                  <c:v>42580</c:v>
                </c:pt>
                <c:pt idx="135">
                  <c:v>42587</c:v>
                </c:pt>
                <c:pt idx="136">
                  <c:v>42594</c:v>
                </c:pt>
                <c:pt idx="137">
                  <c:v>42601</c:v>
                </c:pt>
                <c:pt idx="138">
                  <c:v>42608</c:v>
                </c:pt>
                <c:pt idx="139">
                  <c:v>42615</c:v>
                </c:pt>
                <c:pt idx="140">
                  <c:v>42622</c:v>
                </c:pt>
                <c:pt idx="141">
                  <c:v>42629</c:v>
                </c:pt>
                <c:pt idx="142">
                  <c:v>42636</c:v>
                </c:pt>
                <c:pt idx="143">
                  <c:v>42643</c:v>
                </c:pt>
              </c:numCache>
            </c:numRef>
          </c:cat>
          <c:val>
            <c:numRef>
              <c:f>'[PET_SUM_SNDW_DCUS_NUS_W.xls]Data 1'!$B$1618:$B$1761</c:f>
              <c:numCache>
                <c:formatCode>General</c:formatCode>
                <c:ptCount val="144"/>
                <c:pt idx="0">
                  <c:v>8145</c:v>
                </c:pt>
                <c:pt idx="1">
                  <c:v>8159</c:v>
                </c:pt>
                <c:pt idx="2">
                  <c:v>8052</c:v>
                </c:pt>
                <c:pt idx="3">
                  <c:v>8044</c:v>
                </c:pt>
                <c:pt idx="4">
                  <c:v>8044</c:v>
                </c:pt>
                <c:pt idx="5">
                  <c:v>8132</c:v>
                </c:pt>
                <c:pt idx="6">
                  <c:v>8148</c:v>
                </c:pt>
                <c:pt idx="7">
                  <c:v>8059</c:v>
                </c:pt>
                <c:pt idx="8">
                  <c:v>8077</c:v>
                </c:pt>
                <c:pt idx="9">
                  <c:v>8182</c:v>
                </c:pt>
                <c:pt idx="10">
                  <c:v>8215</c:v>
                </c:pt>
                <c:pt idx="11">
                  <c:v>8190</c:v>
                </c:pt>
                <c:pt idx="12">
                  <c:v>8192</c:v>
                </c:pt>
                <c:pt idx="13">
                  <c:v>8229</c:v>
                </c:pt>
                <c:pt idx="14">
                  <c:v>8301</c:v>
                </c:pt>
                <c:pt idx="15">
                  <c:v>8360</c:v>
                </c:pt>
                <c:pt idx="16">
                  <c:v>8352</c:v>
                </c:pt>
                <c:pt idx="17">
                  <c:v>8350</c:v>
                </c:pt>
                <c:pt idx="18">
                  <c:v>8428</c:v>
                </c:pt>
                <c:pt idx="19">
                  <c:v>8434</c:v>
                </c:pt>
                <c:pt idx="20">
                  <c:v>8472</c:v>
                </c:pt>
                <c:pt idx="21">
                  <c:v>8383</c:v>
                </c:pt>
                <c:pt idx="22">
                  <c:v>8460</c:v>
                </c:pt>
                <c:pt idx="23">
                  <c:v>8477</c:v>
                </c:pt>
                <c:pt idx="24">
                  <c:v>8446</c:v>
                </c:pt>
                <c:pt idx="25">
                  <c:v>8442</c:v>
                </c:pt>
                <c:pt idx="26">
                  <c:v>8514</c:v>
                </c:pt>
                <c:pt idx="27">
                  <c:v>8592</c:v>
                </c:pt>
                <c:pt idx="28">
                  <c:v>8565</c:v>
                </c:pt>
                <c:pt idx="29">
                  <c:v>8443</c:v>
                </c:pt>
                <c:pt idx="30">
                  <c:v>8453</c:v>
                </c:pt>
                <c:pt idx="31">
                  <c:v>8556</c:v>
                </c:pt>
                <c:pt idx="32">
                  <c:v>8577</c:v>
                </c:pt>
                <c:pt idx="33">
                  <c:v>8631</c:v>
                </c:pt>
                <c:pt idx="34">
                  <c:v>8630</c:v>
                </c:pt>
                <c:pt idx="35">
                  <c:v>8590</c:v>
                </c:pt>
                <c:pt idx="36">
                  <c:v>8838</c:v>
                </c:pt>
                <c:pt idx="37">
                  <c:v>8867</c:v>
                </c:pt>
                <c:pt idx="38">
                  <c:v>8837</c:v>
                </c:pt>
                <c:pt idx="39">
                  <c:v>8875</c:v>
                </c:pt>
                <c:pt idx="40">
                  <c:v>8951</c:v>
                </c:pt>
                <c:pt idx="41">
                  <c:v>8934</c:v>
                </c:pt>
                <c:pt idx="42">
                  <c:v>8970</c:v>
                </c:pt>
                <c:pt idx="43">
                  <c:v>8972</c:v>
                </c:pt>
                <c:pt idx="44">
                  <c:v>9063</c:v>
                </c:pt>
                <c:pt idx="45">
                  <c:v>9004</c:v>
                </c:pt>
                <c:pt idx="46">
                  <c:v>9077</c:v>
                </c:pt>
                <c:pt idx="47">
                  <c:v>9083</c:v>
                </c:pt>
                <c:pt idx="48">
                  <c:v>9118</c:v>
                </c:pt>
                <c:pt idx="49">
                  <c:v>9137</c:v>
                </c:pt>
                <c:pt idx="50">
                  <c:v>9127</c:v>
                </c:pt>
                <c:pt idx="51">
                  <c:v>9121</c:v>
                </c:pt>
                <c:pt idx="52">
                  <c:v>9132</c:v>
                </c:pt>
                <c:pt idx="53">
                  <c:v>9192</c:v>
                </c:pt>
                <c:pt idx="54">
                  <c:v>9186</c:v>
                </c:pt>
                <c:pt idx="55">
                  <c:v>9213</c:v>
                </c:pt>
                <c:pt idx="56">
                  <c:v>9177</c:v>
                </c:pt>
                <c:pt idx="57">
                  <c:v>9226</c:v>
                </c:pt>
                <c:pt idx="58">
                  <c:v>9280</c:v>
                </c:pt>
                <c:pt idx="59">
                  <c:v>9285</c:v>
                </c:pt>
                <c:pt idx="60">
                  <c:v>9324</c:v>
                </c:pt>
                <c:pt idx="61">
                  <c:v>9366</c:v>
                </c:pt>
                <c:pt idx="62">
                  <c:v>9419</c:v>
                </c:pt>
                <c:pt idx="63">
                  <c:v>9422</c:v>
                </c:pt>
                <c:pt idx="64">
                  <c:v>9386</c:v>
                </c:pt>
                <c:pt idx="65">
                  <c:v>9404</c:v>
                </c:pt>
                <c:pt idx="66">
                  <c:v>9384</c:v>
                </c:pt>
                <c:pt idx="67">
                  <c:v>9366</c:v>
                </c:pt>
                <c:pt idx="68">
                  <c:v>9373</c:v>
                </c:pt>
                <c:pt idx="69">
                  <c:v>9369</c:v>
                </c:pt>
                <c:pt idx="70">
                  <c:v>9374</c:v>
                </c:pt>
                <c:pt idx="71">
                  <c:v>9262</c:v>
                </c:pt>
                <c:pt idx="72">
                  <c:v>9566</c:v>
                </c:pt>
                <c:pt idx="73">
                  <c:v>9586</c:v>
                </c:pt>
                <c:pt idx="74">
                  <c:v>9610</c:v>
                </c:pt>
                <c:pt idx="75">
                  <c:v>9589</c:v>
                </c:pt>
                <c:pt idx="76">
                  <c:v>9604</c:v>
                </c:pt>
                <c:pt idx="77">
                  <c:v>9595</c:v>
                </c:pt>
                <c:pt idx="78">
                  <c:v>9604</c:v>
                </c:pt>
                <c:pt idx="79">
                  <c:v>9562</c:v>
                </c:pt>
                <c:pt idx="80">
                  <c:v>9558</c:v>
                </c:pt>
                <c:pt idx="81">
                  <c:v>9413</c:v>
                </c:pt>
                <c:pt idx="82">
                  <c:v>9465</c:v>
                </c:pt>
                <c:pt idx="83">
                  <c:v>9395</c:v>
                </c:pt>
                <c:pt idx="84">
                  <c:v>9348</c:v>
                </c:pt>
                <c:pt idx="85">
                  <c:v>9337</c:v>
                </c:pt>
                <c:pt idx="86">
                  <c:v>9218</c:v>
                </c:pt>
                <c:pt idx="87">
                  <c:v>9135</c:v>
                </c:pt>
                <c:pt idx="88">
                  <c:v>9117</c:v>
                </c:pt>
                <c:pt idx="89">
                  <c:v>9136</c:v>
                </c:pt>
                <c:pt idx="90">
                  <c:v>9096</c:v>
                </c:pt>
                <c:pt idx="91">
                  <c:v>9172</c:v>
                </c:pt>
                <c:pt idx="92">
                  <c:v>9096</c:v>
                </c:pt>
                <c:pt idx="93">
                  <c:v>9096</c:v>
                </c:pt>
                <c:pt idx="94">
                  <c:v>9112</c:v>
                </c:pt>
                <c:pt idx="95">
                  <c:v>9160</c:v>
                </c:pt>
                <c:pt idx="96">
                  <c:v>9185</c:v>
                </c:pt>
                <c:pt idx="97">
                  <c:v>9182</c:v>
                </c:pt>
                <c:pt idx="98">
                  <c:v>9165</c:v>
                </c:pt>
                <c:pt idx="99">
                  <c:v>9202</c:v>
                </c:pt>
                <c:pt idx="100">
                  <c:v>9164</c:v>
                </c:pt>
                <c:pt idx="101">
                  <c:v>9176</c:v>
                </c:pt>
                <c:pt idx="102">
                  <c:v>9179</c:v>
                </c:pt>
                <c:pt idx="103">
                  <c:v>9202</c:v>
                </c:pt>
                <c:pt idx="104">
                  <c:v>9219</c:v>
                </c:pt>
                <c:pt idx="105">
                  <c:v>9227</c:v>
                </c:pt>
                <c:pt idx="106">
                  <c:v>9235</c:v>
                </c:pt>
                <c:pt idx="107">
                  <c:v>9221</c:v>
                </c:pt>
                <c:pt idx="108">
                  <c:v>9214</c:v>
                </c:pt>
                <c:pt idx="109">
                  <c:v>9186</c:v>
                </c:pt>
                <c:pt idx="110">
                  <c:v>9135</c:v>
                </c:pt>
                <c:pt idx="111">
                  <c:v>9102</c:v>
                </c:pt>
                <c:pt idx="112">
                  <c:v>9077</c:v>
                </c:pt>
                <c:pt idx="113">
                  <c:v>9078</c:v>
                </c:pt>
                <c:pt idx="114">
                  <c:v>9068</c:v>
                </c:pt>
                <c:pt idx="115">
                  <c:v>9038</c:v>
                </c:pt>
                <c:pt idx="116">
                  <c:v>9022</c:v>
                </c:pt>
                <c:pt idx="117">
                  <c:v>9008</c:v>
                </c:pt>
                <c:pt idx="118">
                  <c:v>8977</c:v>
                </c:pt>
                <c:pt idx="119">
                  <c:v>8953</c:v>
                </c:pt>
                <c:pt idx="120">
                  <c:v>8938</c:v>
                </c:pt>
                <c:pt idx="121">
                  <c:v>8825</c:v>
                </c:pt>
                <c:pt idx="122">
                  <c:v>8802</c:v>
                </c:pt>
                <c:pt idx="123">
                  <c:v>8791</c:v>
                </c:pt>
                <c:pt idx="124">
                  <c:v>8767</c:v>
                </c:pt>
                <c:pt idx="125">
                  <c:v>8735</c:v>
                </c:pt>
                <c:pt idx="126">
                  <c:v>8745</c:v>
                </c:pt>
                <c:pt idx="127">
                  <c:v>8716</c:v>
                </c:pt>
                <c:pt idx="128">
                  <c:v>8677</c:v>
                </c:pt>
                <c:pt idx="129">
                  <c:v>8622</c:v>
                </c:pt>
                <c:pt idx="130">
                  <c:v>8428</c:v>
                </c:pt>
                <c:pt idx="131">
                  <c:v>8485</c:v>
                </c:pt>
                <c:pt idx="132">
                  <c:v>8494</c:v>
                </c:pt>
                <c:pt idx="133">
                  <c:v>8515</c:v>
                </c:pt>
                <c:pt idx="134">
                  <c:v>8460</c:v>
                </c:pt>
                <c:pt idx="135">
                  <c:v>8445</c:v>
                </c:pt>
                <c:pt idx="136">
                  <c:v>8597</c:v>
                </c:pt>
                <c:pt idx="137">
                  <c:v>8548</c:v>
                </c:pt>
                <c:pt idx="138">
                  <c:v>8488</c:v>
                </c:pt>
                <c:pt idx="139">
                  <c:v>8458</c:v>
                </c:pt>
                <c:pt idx="140">
                  <c:v>8493</c:v>
                </c:pt>
                <c:pt idx="141">
                  <c:v>8512</c:v>
                </c:pt>
                <c:pt idx="142">
                  <c:v>8497</c:v>
                </c:pt>
                <c:pt idx="143">
                  <c:v>8467</c:v>
                </c:pt>
              </c:numCache>
            </c:numRef>
          </c:val>
          <c:smooth val="0"/>
        </c:ser>
        <c:dLbls>
          <c:showLegendKey val="0"/>
          <c:showVal val="0"/>
          <c:showCatName val="0"/>
          <c:showSerName val="0"/>
          <c:showPercent val="0"/>
          <c:showBubbleSize val="0"/>
        </c:dLbls>
        <c:marker val="1"/>
        <c:smooth val="0"/>
        <c:axId val="170877888"/>
        <c:axId val="170878280"/>
      </c:lineChart>
      <c:lineChart>
        <c:grouping val="standard"/>
        <c:varyColors val="0"/>
        <c:ser>
          <c:idx val="0"/>
          <c:order val="0"/>
          <c:tx>
            <c:v>WTI mth 1 (RH)</c:v>
          </c:tx>
          <c:spPr>
            <a:ln>
              <a:solidFill>
                <a:schemeClr val="bg2">
                  <a:lumMod val="75000"/>
                </a:schemeClr>
              </a:solidFill>
            </a:ln>
          </c:spPr>
          <c:marker>
            <c:symbol val="none"/>
          </c:marker>
          <c:cat>
            <c:numRef>
              <c:f>Sheet1!$A$3:$A$696</c:f>
              <c:numCache>
                <c:formatCode>dd\-mmm\-yyyy</c:formatCode>
                <c:ptCount val="694"/>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41660</c:v>
                </c:pt>
                <c:pt idx="13">
                  <c:v>41661</c:v>
                </c:pt>
                <c:pt idx="14">
                  <c:v>41662</c:v>
                </c:pt>
                <c:pt idx="15">
                  <c:v>41663</c:v>
                </c:pt>
                <c:pt idx="16">
                  <c:v>41666</c:v>
                </c:pt>
                <c:pt idx="17">
                  <c:v>41667</c:v>
                </c:pt>
                <c:pt idx="18">
                  <c:v>41668</c:v>
                </c:pt>
                <c:pt idx="19">
                  <c:v>41669</c:v>
                </c:pt>
                <c:pt idx="20">
                  <c:v>41670</c:v>
                </c:pt>
                <c:pt idx="21">
                  <c:v>41673</c:v>
                </c:pt>
                <c:pt idx="22">
                  <c:v>41674</c:v>
                </c:pt>
                <c:pt idx="23">
                  <c:v>41675</c:v>
                </c:pt>
                <c:pt idx="24">
                  <c:v>41676</c:v>
                </c:pt>
                <c:pt idx="25">
                  <c:v>41677</c:v>
                </c:pt>
                <c:pt idx="26">
                  <c:v>41680</c:v>
                </c:pt>
                <c:pt idx="27">
                  <c:v>41681</c:v>
                </c:pt>
                <c:pt idx="28">
                  <c:v>41682</c:v>
                </c:pt>
                <c:pt idx="29">
                  <c:v>41683</c:v>
                </c:pt>
                <c:pt idx="30">
                  <c:v>41684</c:v>
                </c:pt>
                <c:pt idx="31">
                  <c:v>41688</c:v>
                </c:pt>
                <c:pt idx="32">
                  <c:v>41689</c:v>
                </c:pt>
                <c:pt idx="33">
                  <c:v>41690</c:v>
                </c:pt>
                <c:pt idx="34">
                  <c:v>41691</c:v>
                </c:pt>
                <c:pt idx="35">
                  <c:v>41694</c:v>
                </c:pt>
                <c:pt idx="36">
                  <c:v>41695</c:v>
                </c:pt>
                <c:pt idx="37">
                  <c:v>41696</c:v>
                </c:pt>
                <c:pt idx="38">
                  <c:v>41697</c:v>
                </c:pt>
                <c:pt idx="39">
                  <c:v>41698</c:v>
                </c:pt>
                <c:pt idx="40">
                  <c:v>41701</c:v>
                </c:pt>
                <c:pt idx="41">
                  <c:v>41702</c:v>
                </c:pt>
                <c:pt idx="42">
                  <c:v>41703</c:v>
                </c:pt>
                <c:pt idx="43">
                  <c:v>41704</c:v>
                </c:pt>
                <c:pt idx="44">
                  <c:v>41705</c:v>
                </c:pt>
                <c:pt idx="45">
                  <c:v>41708</c:v>
                </c:pt>
                <c:pt idx="46">
                  <c:v>41709</c:v>
                </c:pt>
                <c:pt idx="47">
                  <c:v>41710</c:v>
                </c:pt>
                <c:pt idx="48">
                  <c:v>41711</c:v>
                </c:pt>
                <c:pt idx="49">
                  <c:v>41712</c:v>
                </c:pt>
                <c:pt idx="50">
                  <c:v>41715</c:v>
                </c:pt>
                <c:pt idx="51">
                  <c:v>41716</c:v>
                </c:pt>
                <c:pt idx="52">
                  <c:v>41717</c:v>
                </c:pt>
                <c:pt idx="53">
                  <c:v>41718</c:v>
                </c:pt>
                <c:pt idx="54">
                  <c:v>41719</c:v>
                </c:pt>
                <c:pt idx="55">
                  <c:v>41722</c:v>
                </c:pt>
                <c:pt idx="56">
                  <c:v>41723</c:v>
                </c:pt>
                <c:pt idx="57">
                  <c:v>41724</c:v>
                </c:pt>
                <c:pt idx="58">
                  <c:v>41725</c:v>
                </c:pt>
                <c:pt idx="59">
                  <c:v>41726</c:v>
                </c:pt>
                <c:pt idx="60">
                  <c:v>41729</c:v>
                </c:pt>
                <c:pt idx="61">
                  <c:v>41730</c:v>
                </c:pt>
                <c:pt idx="62">
                  <c:v>41731</c:v>
                </c:pt>
                <c:pt idx="63">
                  <c:v>41732</c:v>
                </c:pt>
                <c:pt idx="64">
                  <c:v>41733</c:v>
                </c:pt>
                <c:pt idx="65">
                  <c:v>41736</c:v>
                </c:pt>
                <c:pt idx="66">
                  <c:v>41737</c:v>
                </c:pt>
                <c:pt idx="67">
                  <c:v>41738</c:v>
                </c:pt>
                <c:pt idx="68">
                  <c:v>41739</c:v>
                </c:pt>
                <c:pt idx="69">
                  <c:v>41740</c:v>
                </c:pt>
                <c:pt idx="70">
                  <c:v>41743</c:v>
                </c:pt>
                <c:pt idx="71">
                  <c:v>41744</c:v>
                </c:pt>
                <c:pt idx="72">
                  <c:v>41745</c:v>
                </c:pt>
                <c:pt idx="73">
                  <c:v>41746</c:v>
                </c:pt>
                <c:pt idx="74">
                  <c:v>41750</c:v>
                </c:pt>
                <c:pt idx="75">
                  <c:v>41751</c:v>
                </c:pt>
                <c:pt idx="76">
                  <c:v>41752</c:v>
                </c:pt>
                <c:pt idx="77">
                  <c:v>41753</c:v>
                </c:pt>
                <c:pt idx="78">
                  <c:v>41754</c:v>
                </c:pt>
                <c:pt idx="79">
                  <c:v>41757</c:v>
                </c:pt>
                <c:pt idx="80">
                  <c:v>41758</c:v>
                </c:pt>
                <c:pt idx="81">
                  <c:v>41759</c:v>
                </c:pt>
                <c:pt idx="82">
                  <c:v>41760</c:v>
                </c:pt>
                <c:pt idx="83">
                  <c:v>41761</c:v>
                </c:pt>
                <c:pt idx="84">
                  <c:v>41764</c:v>
                </c:pt>
                <c:pt idx="85">
                  <c:v>41765</c:v>
                </c:pt>
                <c:pt idx="86">
                  <c:v>41766</c:v>
                </c:pt>
                <c:pt idx="87">
                  <c:v>41767</c:v>
                </c:pt>
                <c:pt idx="88">
                  <c:v>41768</c:v>
                </c:pt>
                <c:pt idx="89">
                  <c:v>41771</c:v>
                </c:pt>
                <c:pt idx="90">
                  <c:v>41772</c:v>
                </c:pt>
                <c:pt idx="91">
                  <c:v>41773</c:v>
                </c:pt>
                <c:pt idx="92">
                  <c:v>41774</c:v>
                </c:pt>
                <c:pt idx="93">
                  <c:v>41775</c:v>
                </c:pt>
                <c:pt idx="94">
                  <c:v>41778</c:v>
                </c:pt>
                <c:pt idx="95">
                  <c:v>41779</c:v>
                </c:pt>
                <c:pt idx="96">
                  <c:v>41780</c:v>
                </c:pt>
                <c:pt idx="97">
                  <c:v>41781</c:v>
                </c:pt>
                <c:pt idx="98">
                  <c:v>41782</c:v>
                </c:pt>
                <c:pt idx="99">
                  <c:v>41786</c:v>
                </c:pt>
                <c:pt idx="100">
                  <c:v>41787</c:v>
                </c:pt>
                <c:pt idx="101">
                  <c:v>41788</c:v>
                </c:pt>
                <c:pt idx="102">
                  <c:v>41789</c:v>
                </c:pt>
                <c:pt idx="103">
                  <c:v>41792</c:v>
                </c:pt>
                <c:pt idx="104">
                  <c:v>41793</c:v>
                </c:pt>
                <c:pt idx="105">
                  <c:v>41794</c:v>
                </c:pt>
                <c:pt idx="106">
                  <c:v>41795</c:v>
                </c:pt>
                <c:pt idx="107">
                  <c:v>41796</c:v>
                </c:pt>
                <c:pt idx="108">
                  <c:v>41799</c:v>
                </c:pt>
                <c:pt idx="109">
                  <c:v>41800</c:v>
                </c:pt>
                <c:pt idx="110">
                  <c:v>41801</c:v>
                </c:pt>
                <c:pt idx="111">
                  <c:v>41802</c:v>
                </c:pt>
                <c:pt idx="112">
                  <c:v>41803</c:v>
                </c:pt>
                <c:pt idx="113">
                  <c:v>41806</c:v>
                </c:pt>
                <c:pt idx="114">
                  <c:v>41807</c:v>
                </c:pt>
                <c:pt idx="115">
                  <c:v>41808</c:v>
                </c:pt>
                <c:pt idx="116">
                  <c:v>41809</c:v>
                </c:pt>
                <c:pt idx="117">
                  <c:v>41810</c:v>
                </c:pt>
                <c:pt idx="118">
                  <c:v>41813</c:v>
                </c:pt>
                <c:pt idx="119">
                  <c:v>41814</c:v>
                </c:pt>
                <c:pt idx="120">
                  <c:v>41815</c:v>
                </c:pt>
                <c:pt idx="121">
                  <c:v>41816</c:v>
                </c:pt>
                <c:pt idx="122">
                  <c:v>41817</c:v>
                </c:pt>
                <c:pt idx="123">
                  <c:v>41820</c:v>
                </c:pt>
                <c:pt idx="124">
                  <c:v>41821</c:v>
                </c:pt>
                <c:pt idx="125">
                  <c:v>41822</c:v>
                </c:pt>
                <c:pt idx="126">
                  <c:v>41823</c:v>
                </c:pt>
                <c:pt idx="127">
                  <c:v>41827</c:v>
                </c:pt>
                <c:pt idx="128">
                  <c:v>41828</c:v>
                </c:pt>
                <c:pt idx="129">
                  <c:v>41829</c:v>
                </c:pt>
                <c:pt idx="130">
                  <c:v>41830</c:v>
                </c:pt>
                <c:pt idx="131">
                  <c:v>41831</c:v>
                </c:pt>
                <c:pt idx="132">
                  <c:v>41834</c:v>
                </c:pt>
                <c:pt idx="133">
                  <c:v>41835</c:v>
                </c:pt>
                <c:pt idx="134">
                  <c:v>41836</c:v>
                </c:pt>
                <c:pt idx="135">
                  <c:v>41837</c:v>
                </c:pt>
                <c:pt idx="136">
                  <c:v>41838</c:v>
                </c:pt>
                <c:pt idx="137">
                  <c:v>41841</c:v>
                </c:pt>
                <c:pt idx="138">
                  <c:v>41842</c:v>
                </c:pt>
                <c:pt idx="139">
                  <c:v>41843</c:v>
                </c:pt>
                <c:pt idx="140">
                  <c:v>41844</c:v>
                </c:pt>
                <c:pt idx="141">
                  <c:v>41845</c:v>
                </c:pt>
                <c:pt idx="142">
                  <c:v>41848</c:v>
                </c:pt>
                <c:pt idx="143">
                  <c:v>41849</c:v>
                </c:pt>
                <c:pt idx="144">
                  <c:v>41850</c:v>
                </c:pt>
                <c:pt idx="145">
                  <c:v>41851</c:v>
                </c:pt>
                <c:pt idx="146">
                  <c:v>41852</c:v>
                </c:pt>
                <c:pt idx="147">
                  <c:v>41855</c:v>
                </c:pt>
                <c:pt idx="148">
                  <c:v>41856</c:v>
                </c:pt>
                <c:pt idx="149">
                  <c:v>41857</c:v>
                </c:pt>
                <c:pt idx="150">
                  <c:v>41858</c:v>
                </c:pt>
                <c:pt idx="151">
                  <c:v>41859</c:v>
                </c:pt>
                <c:pt idx="152">
                  <c:v>41862</c:v>
                </c:pt>
                <c:pt idx="153">
                  <c:v>41863</c:v>
                </c:pt>
                <c:pt idx="154">
                  <c:v>41864</c:v>
                </c:pt>
                <c:pt idx="155">
                  <c:v>41865</c:v>
                </c:pt>
                <c:pt idx="156">
                  <c:v>41866</c:v>
                </c:pt>
                <c:pt idx="157">
                  <c:v>41869</c:v>
                </c:pt>
                <c:pt idx="158">
                  <c:v>41870</c:v>
                </c:pt>
                <c:pt idx="159">
                  <c:v>41871</c:v>
                </c:pt>
                <c:pt idx="160">
                  <c:v>41872</c:v>
                </c:pt>
                <c:pt idx="161">
                  <c:v>41873</c:v>
                </c:pt>
                <c:pt idx="162">
                  <c:v>41876</c:v>
                </c:pt>
                <c:pt idx="163">
                  <c:v>41877</c:v>
                </c:pt>
                <c:pt idx="164">
                  <c:v>41878</c:v>
                </c:pt>
                <c:pt idx="165">
                  <c:v>41879</c:v>
                </c:pt>
                <c:pt idx="166">
                  <c:v>41880</c:v>
                </c:pt>
                <c:pt idx="167">
                  <c:v>41884</c:v>
                </c:pt>
                <c:pt idx="168">
                  <c:v>41885</c:v>
                </c:pt>
                <c:pt idx="169">
                  <c:v>41886</c:v>
                </c:pt>
                <c:pt idx="170">
                  <c:v>41887</c:v>
                </c:pt>
                <c:pt idx="171">
                  <c:v>41890</c:v>
                </c:pt>
                <c:pt idx="172">
                  <c:v>41891</c:v>
                </c:pt>
                <c:pt idx="173">
                  <c:v>41892</c:v>
                </c:pt>
                <c:pt idx="174">
                  <c:v>41893</c:v>
                </c:pt>
                <c:pt idx="175">
                  <c:v>41894</c:v>
                </c:pt>
                <c:pt idx="176">
                  <c:v>41897</c:v>
                </c:pt>
                <c:pt idx="177">
                  <c:v>41898</c:v>
                </c:pt>
                <c:pt idx="178">
                  <c:v>41899</c:v>
                </c:pt>
                <c:pt idx="179">
                  <c:v>41900</c:v>
                </c:pt>
                <c:pt idx="180">
                  <c:v>41901</c:v>
                </c:pt>
                <c:pt idx="181">
                  <c:v>41904</c:v>
                </c:pt>
                <c:pt idx="182">
                  <c:v>41905</c:v>
                </c:pt>
                <c:pt idx="183">
                  <c:v>41906</c:v>
                </c:pt>
                <c:pt idx="184">
                  <c:v>41907</c:v>
                </c:pt>
                <c:pt idx="185">
                  <c:v>41908</c:v>
                </c:pt>
                <c:pt idx="186">
                  <c:v>41911</c:v>
                </c:pt>
                <c:pt idx="187">
                  <c:v>41912</c:v>
                </c:pt>
                <c:pt idx="188">
                  <c:v>41913</c:v>
                </c:pt>
                <c:pt idx="189">
                  <c:v>41914</c:v>
                </c:pt>
                <c:pt idx="190">
                  <c:v>41915</c:v>
                </c:pt>
                <c:pt idx="191">
                  <c:v>41918</c:v>
                </c:pt>
                <c:pt idx="192">
                  <c:v>41919</c:v>
                </c:pt>
                <c:pt idx="193">
                  <c:v>41920</c:v>
                </c:pt>
                <c:pt idx="194">
                  <c:v>41921</c:v>
                </c:pt>
                <c:pt idx="195">
                  <c:v>41922</c:v>
                </c:pt>
                <c:pt idx="196">
                  <c:v>41925</c:v>
                </c:pt>
                <c:pt idx="197">
                  <c:v>41926</c:v>
                </c:pt>
                <c:pt idx="198">
                  <c:v>41927</c:v>
                </c:pt>
                <c:pt idx="199">
                  <c:v>41928</c:v>
                </c:pt>
                <c:pt idx="200">
                  <c:v>41929</c:v>
                </c:pt>
                <c:pt idx="201">
                  <c:v>41932</c:v>
                </c:pt>
                <c:pt idx="202">
                  <c:v>41933</c:v>
                </c:pt>
                <c:pt idx="203">
                  <c:v>41934</c:v>
                </c:pt>
                <c:pt idx="204">
                  <c:v>41935</c:v>
                </c:pt>
                <c:pt idx="205">
                  <c:v>41936</c:v>
                </c:pt>
                <c:pt idx="206">
                  <c:v>41939</c:v>
                </c:pt>
                <c:pt idx="207">
                  <c:v>41940</c:v>
                </c:pt>
                <c:pt idx="208">
                  <c:v>41941</c:v>
                </c:pt>
                <c:pt idx="209">
                  <c:v>41942</c:v>
                </c:pt>
                <c:pt idx="210">
                  <c:v>41943</c:v>
                </c:pt>
                <c:pt idx="211">
                  <c:v>41946</c:v>
                </c:pt>
                <c:pt idx="212">
                  <c:v>41947</c:v>
                </c:pt>
                <c:pt idx="213">
                  <c:v>41948</c:v>
                </c:pt>
                <c:pt idx="214">
                  <c:v>41949</c:v>
                </c:pt>
                <c:pt idx="215">
                  <c:v>41950</c:v>
                </c:pt>
                <c:pt idx="216">
                  <c:v>41953</c:v>
                </c:pt>
                <c:pt idx="217">
                  <c:v>41954</c:v>
                </c:pt>
                <c:pt idx="218">
                  <c:v>41955</c:v>
                </c:pt>
                <c:pt idx="219">
                  <c:v>41956</c:v>
                </c:pt>
                <c:pt idx="220">
                  <c:v>41957</c:v>
                </c:pt>
                <c:pt idx="221">
                  <c:v>41960</c:v>
                </c:pt>
                <c:pt idx="222">
                  <c:v>41961</c:v>
                </c:pt>
                <c:pt idx="223">
                  <c:v>41962</c:v>
                </c:pt>
                <c:pt idx="224">
                  <c:v>41963</c:v>
                </c:pt>
                <c:pt idx="225">
                  <c:v>41964</c:v>
                </c:pt>
                <c:pt idx="226">
                  <c:v>41967</c:v>
                </c:pt>
                <c:pt idx="227">
                  <c:v>41968</c:v>
                </c:pt>
                <c:pt idx="228">
                  <c:v>41969</c:v>
                </c:pt>
                <c:pt idx="229">
                  <c:v>41974</c:v>
                </c:pt>
                <c:pt idx="230">
                  <c:v>41975</c:v>
                </c:pt>
                <c:pt idx="231">
                  <c:v>41976</c:v>
                </c:pt>
                <c:pt idx="232">
                  <c:v>41977</c:v>
                </c:pt>
                <c:pt idx="233">
                  <c:v>41978</c:v>
                </c:pt>
                <c:pt idx="234">
                  <c:v>41981</c:v>
                </c:pt>
                <c:pt idx="235">
                  <c:v>41982</c:v>
                </c:pt>
                <c:pt idx="236">
                  <c:v>41983</c:v>
                </c:pt>
                <c:pt idx="237">
                  <c:v>41984</c:v>
                </c:pt>
                <c:pt idx="238">
                  <c:v>41985</c:v>
                </c:pt>
                <c:pt idx="239">
                  <c:v>41988</c:v>
                </c:pt>
                <c:pt idx="240">
                  <c:v>41989</c:v>
                </c:pt>
                <c:pt idx="241">
                  <c:v>41990</c:v>
                </c:pt>
                <c:pt idx="242">
                  <c:v>41991</c:v>
                </c:pt>
                <c:pt idx="243">
                  <c:v>41992</c:v>
                </c:pt>
                <c:pt idx="244">
                  <c:v>41995</c:v>
                </c:pt>
                <c:pt idx="245">
                  <c:v>41996</c:v>
                </c:pt>
                <c:pt idx="246">
                  <c:v>41997</c:v>
                </c:pt>
                <c:pt idx="247">
                  <c:v>42002</c:v>
                </c:pt>
                <c:pt idx="248">
                  <c:v>42003</c:v>
                </c:pt>
                <c:pt idx="249">
                  <c:v>42004</c:v>
                </c:pt>
                <c:pt idx="250">
                  <c:v>42006</c:v>
                </c:pt>
                <c:pt idx="251">
                  <c:v>42009</c:v>
                </c:pt>
                <c:pt idx="252">
                  <c:v>42010</c:v>
                </c:pt>
                <c:pt idx="253">
                  <c:v>42011</c:v>
                </c:pt>
                <c:pt idx="254">
                  <c:v>42012</c:v>
                </c:pt>
                <c:pt idx="255">
                  <c:v>42013</c:v>
                </c:pt>
                <c:pt idx="256">
                  <c:v>42016</c:v>
                </c:pt>
                <c:pt idx="257">
                  <c:v>42017</c:v>
                </c:pt>
                <c:pt idx="258">
                  <c:v>42018</c:v>
                </c:pt>
                <c:pt idx="259">
                  <c:v>42019</c:v>
                </c:pt>
                <c:pt idx="260">
                  <c:v>42020</c:v>
                </c:pt>
                <c:pt idx="261">
                  <c:v>42024</c:v>
                </c:pt>
                <c:pt idx="262">
                  <c:v>42025</c:v>
                </c:pt>
                <c:pt idx="263">
                  <c:v>42026</c:v>
                </c:pt>
                <c:pt idx="264">
                  <c:v>42027</c:v>
                </c:pt>
                <c:pt idx="265">
                  <c:v>42030</c:v>
                </c:pt>
                <c:pt idx="266">
                  <c:v>42031</c:v>
                </c:pt>
                <c:pt idx="267">
                  <c:v>42032</c:v>
                </c:pt>
                <c:pt idx="268">
                  <c:v>42033</c:v>
                </c:pt>
                <c:pt idx="269">
                  <c:v>42034</c:v>
                </c:pt>
                <c:pt idx="270">
                  <c:v>42037</c:v>
                </c:pt>
                <c:pt idx="271">
                  <c:v>42038</c:v>
                </c:pt>
                <c:pt idx="272">
                  <c:v>42039</c:v>
                </c:pt>
                <c:pt idx="273">
                  <c:v>42040</c:v>
                </c:pt>
                <c:pt idx="274">
                  <c:v>42041</c:v>
                </c:pt>
                <c:pt idx="275">
                  <c:v>42044</c:v>
                </c:pt>
                <c:pt idx="276">
                  <c:v>42045</c:v>
                </c:pt>
                <c:pt idx="277">
                  <c:v>42046</c:v>
                </c:pt>
                <c:pt idx="278">
                  <c:v>42047</c:v>
                </c:pt>
                <c:pt idx="279">
                  <c:v>42048</c:v>
                </c:pt>
                <c:pt idx="280">
                  <c:v>42052</c:v>
                </c:pt>
                <c:pt idx="281">
                  <c:v>42053</c:v>
                </c:pt>
                <c:pt idx="282">
                  <c:v>42054</c:v>
                </c:pt>
                <c:pt idx="283">
                  <c:v>42055</c:v>
                </c:pt>
                <c:pt idx="284">
                  <c:v>42058</c:v>
                </c:pt>
                <c:pt idx="285">
                  <c:v>42059</c:v>
                </c:pt>
                <c:pt idx="286">
                  <c:v>42060</c:v>
                </c:pt>
                <c:pt idx="287">
                  <c:v>42061</c:v>
                </c:pt>
                <c:pt idx="288">
                  <c:v>42062</c:v>
                </c:pt>
                <c:pt idx="289">
                  <c:v>42065</c:v>
                </c:pt>
                <c:pt idx="290">
                  <c:v>42066</c:v>
                </c:pt>
                <c:pt idx="291">
                  <c:v>42067</c:v>
                </c:pt>
                <c:pt idx="292">
                  <c:v>42068</c:v>
                </c:pt>
                <c:pt idx="293">
                  <c:v>42069</c:v>
                </c:pt>
                <c:pt idx="294">
                  <c:v>42072</c:v>
                </c:pt>
                <c:pt idx="295">
                  <c:v>42073</c:v>
                </c:pt>
                <c:pt idx="296">
                  <c:v>42074</c:v>
                </c:pt>
                <c:pt idx="297">
                  <c:v>42075</c:v>
                </c:pt>
                <c:pt idx="298">
                  <c:v>42076</c:v>
                </c:pt>
                <c:pt idx="299">
                  <c:v>42079</c:v>
                </c:pt>
                <c:pt idx="300">
                  <c:v>42080</c:v>
                </c:pt>
                <c:pt idx="301">
                  <c:v>42081</c:v>
                </c:pt>
                <c:pt idx="302">
                  <c:v>42082</c:v>
                </c:pt>
                <c:pt idx="303">
                  <c:v>42083</c:v>
                </c:pt>
                <c:pt idx="304">
                  <c:v>42086</c:v>
                </c:pt>
                <c:pt idx="305">
                  <c:v>42087</c:v>
                </c:pt>
                <c:pt idx="306">
                  <c:v>42088</c:v>
                </c:pt>
                <c:pt idx="307">
                  <c:v>42089</c:v>
                </c:pt>
                <c:pt idx="308">
                  <c:v>42090</c:v>
                </c:pt>
                <c:pt idx="309">
                  <c:v>42093</c:v>
                </c:pt>
                <c:pt idx="310">
                  <c:v>42094</c:v>
                </c:pt>
                <c:pt idx="311">
                  <c:v>42095</c:v>
                </c:pt>
                <c:pt idx="312">
                  <c:v>42096</c:v>
                </c:pt>
                <c:pt idx="313">
                  <c:v>42100</c:v>
                </c:pt>
                <c:pt idx="314">
                  <c:v>42101</c:v>
                </c:pt>
                <c:pt idx="315">
                  <c:v>42102</c:v>
                </c:pt>
                <c:pt idx="316">
                  <c:v>42103</c:v>
                </c:pt>
                <c:pt idx="317">
                  <c:v>42104</c:v>
                </c:pt>
                <c:pt idx="318">
                  <c:v>42107</c:v>
                </c:pt>
                <c:pt idx="319">
                  <c:v>42108</c:v>
                </c:pt>
                <c:pt idx="320">
                  <c:v>42109</c:v>
                </c:pt>
                <c:pt idx="321">
                  <c:v>42110</c:v>
                </c:pt>
                <c:pt idx="322">
                  <c:v>42111</c:v>
                </c:pt>
                <c:pt idx="323">
                  <c:v>42114</c:v>
                </c:pt>
                <c:pt idx="324">
                  <c:v>42115</c:v>
                </c:pt>
                <c:pt idx="325">
                  <c:v>42116</c:v>
                </c:pt>
                <c:pt idx="326">
                  <c:v>42117</c:v>
                </c:pt>
                <c:pt idx="327">
                  <c:v>42118</c:v>
                </c:pt>
                <c:pt idx="328">
                  <c:v>42121</c:v>
                </c:pt>
                <c:pt idx="329">
                  <c:v>42122</c:v>
                </c:pt>
                <c:pt idx="330">
                  <c:v>42123</c:v>
                </c:pt>
                <c:pt idx="331">
                  <c:v>42124</c:v>
                </c:pt>
                <c:pt idx="332">
                  <c:v>42125</c:v>
                </c:pt>
                <c:pt idx="333">
                  <c:v>42128</c:v>
                </c:pt>
                <c:pt idx="334">
                  <c:v>42129</c:v>
                </c:pt>
                <c:pt idx="335">
                  <c:v>42130</c:v>
                </c:pt>
                <c:pt idx="336">
                  <c:v>42131</c:v>
                </c:pt>
                <c:pt idx="337">
                  <c:v>42132</c:v>
                </c:pt>
                <c:pt idx="338">
                  <c:v>42135</c:v>
                </c:pt>
                <c:pt idx="339">
                  <c:v>42136</c:v>
                </c:pt>
                <c:pt idx="340">
                  <c:v>42137</c:v>
                </c:pt>
                <c:pt idx="341">
                  <c:v>42138</c:v>
                </c:pt>
                <c:pt idx="342">
                  <c:v>42139</c:v>
                </c:pt>
                <c:pt idx="343">
                  <c:v>42142</c:v>
                </c:pt>
                <c:pt idx="344">
                  <c:v>42143</c:v>
                </c:pt>
                <c:pt idx="345">
                  <c:v>42144</c:v>
                </c:pt>
                <c:pt idx="346">
                  <c:v>42145</c:v>
                </c:pt>
                <c:pt idx="347">
                  <c:v>42146</c:v>
                </c:pt>
                <c:pt idx="348">
                  <c:v>42150</c:v>
                </c:pt>
                <c:pt idx="349">
                  <c:v>42151</c:v>
                </c:pt>
                <c:pt idx="350">
                  <c:v>42152</c:v>
                </c:pt>
                <c:pt idx="351">
                  <c:v>42153</c:v>
                </c:pt>
                <c:pt idx="352">
                  <c:v>42156</c:v>
                </c:pt>
                <c:pt idx="353">
                  <c:v>42157</c:v>
                </c:pt>
                <c:pt idx="354">
                  <c:v>42158</c:v>
                </c:pt>
                <c:pt idx="355">
                  <c:v>42159</c:v>
                </c:pt>
                <c:pt idx="356">
                  <c:v>42160</c:v>
                </c:pt>
                <c:pt idx="357">
                  <c:v>42163</c:v>
                </c:pt>
                <c:pt idx="358">
                  <c:v>42164</c:v>
                </c:pt>
                <c:pt idx="359">
                  <c:v>42165</c:v>
                </c:pt>
                <c:pt idx="360">
                  <c:v>42166</c:v>
                </c:pt>
                <c:pt idx="361">
                  <c:v>42167</c:v>
                </c:pt>
                <c:pt idx="362">
                  <c:v>42170</c:v>
                </c:pt>
                <c:pt idx="363">
                  <c:v>42171</c:v>
                </c:pt>
                <c:pt idx="364">
                  <c:v>42172</c:v>
                </c:pt>
                <c:pt idx="365">
                  <c:v>42173</c:v>
                </c:pt>
                <c:pt idx="366">
                  <c:v>42174</c:v>
                </c:pt>
                <c:pt idx="367">
                  <c:v>42177</c:v>
                </c:pt>
                <c:pt idx="368">
                  <c:v>42178</c:v>
                </c:pt>
                <c:pt idx="369">
                  <c:v>42179</c:v>
                </c:pt>
                <c:pt idx="370">
                  <c:v>42180</c:v>
                </c:pt>
                <c:pt idx="371">
                  <c:v>42181</c:v>
                </c:pt>
                <c:pt idx="372">
                  <c:v>42184</c:v>
                </c:pt>
                <c:pt idx="373">
                  <c:v>42185</c:v>
                </c:pt>
                <c:pt idx="374">
                  <c:v>42186</c:v>
                </c:pt>
                <c:pt idx="375">
                  <c:v>42187</c:v>
                </c:pt>
                <c:pt idx="376">
                  <c:v>42191</c:v>
                </c:pt>
                <c:pt idx="377">
                  <c:v>42192</c:v>
                </c:pt>
                <c:pt idx="378">
                  <c:v>42193</c:v>
                </c:pt>
                <c:pt idx="379">
                  <c:v>42194</c:v>
                </c:pt>
                <c:pt idx="380">
                  <c:v>42195</c:v>
                </c:pt>
                <c:pt idx="381">
                  <c:v>42198</c:v>
                </c:pt>
                <c:pt idx="382">
                  <c:v>42199</c:v>
                </c:pt>
                <c:pt idx="383">
                  <c:v>42200</c:v>
                </c:pt>
                <c:pt idx="384">
                  <c:v>42201</c:v>
                </c:pt>
                <c:pt idx="385">
                  <c:v>42202</c:v>
                </c:pt>
                <c:pt idx="386">
                  <c:v>42205</c:v>
                </c:pt>
                <c:pt idx="387">
                  <c:v>42206</c:v>
                </c:pt>
                <c:pt idx="388">
                  <c:v>42207</c:v>
                </c:pt>
                <c:pt idx="389">
                  <c:v>42208</c:v>
                </c:pt>
                <c:pt idx="390">
                  <c:v>42209</c:v>
                </c:pt>
                <c:pt idx="391">
                  <c:v>42212</c:v>
                </c:pt>
                <c:pt idx="392">
                  <c:v>42213</c:v>
                </c:pt>
                <c:pt idx="393">
                  <c:v>42214</c:v>
                </c:pt>
                <c:pt idx="394">
                  <c:v>42215</c:v>
                </c:pt>
                <c:pt idx="395">
                  <c:v>42216</c:v>
                </c:pt>
                <c:pt idx="396">
                  <c:v>42219</c:v>
                </c:pt>
                <c:pt idx="397">
                  <c:v>42220</c:v>
                </c:pt>
                <c:pt idx="398">
                  <c:v>42221</c:v>
                </c:pt>
                <c:pt idx="399">
                  <c:v>42222</c:v>
                </c:pt>
                <c:pt idx="400">
                  <c:v>42223</c:v>
                </c:pt>
                <c:pt idx="401">
                  <c:v>42226</c:v>
                </c:pt>
                <c:pt idx="402">
                  <c:v>42227</c:v>
                </c:pt>
                <c:pt idx="403">
                  <c:v>42228</c:v>
                </c:pt>
                <c:pt idx="404">
                  <c:v>42229</c:v>
                </c:pt>
                <c:pt idx="405">
                  <c:v>42230</c:v>
                </c:pt>
                <c:pt idx="406">
                  <c:v>42233</c:v>
                </c:pt>
                <c:pt idx="407">
                  <c:v>42234</c:v>
                </c:pt>
                <c:pt idx="408">
                  <c:v>42235</c:v>
                </c:pt>
                <c:pt idx="409">
                  <c:v>42236</c:v>
                </c:pt>
                <c:pt idx="410">
                  <c:v>42237</c:v>
                </c:pt>
                <c:pt idx="411">
                  <c:v>42240</c:v>
                </c:pt>
                <c:pt idx="412">
                  <c:v>42241</c:v>
                </c:pt>
                <c:pt idx="413">
                  <c:v>42242</c:v>
                </c:pt>
                <c:pt idx="414">
                  <c:v>42243</c:v>
                </c:pt>
                <c:pt idx="415">
                  <c:v>42244</c:v>
                </c:pt>
                <c:pt idx="416">
                  <c:v>42247</c:v>
                </c:pt>
                <c:pt idx="417">
                  <c:v>42248</c:v>
                </c:pt>
                <c:pt idx="418">
                  <c:v>42249</c:v>
                </c:pt>
                <c:pt idx="419">
                  <c:v>42250</c:v>
                </c:pt>
                <c:pt idx="420">
                  <c:v>42251</c:v>
                </c:pt>
                <c:pt idx="421">
                  <c:v>42255</c:v>
                </c:pt>
                <c:pt idx="422">
                  <c:v>42256</c:v>
                </c:pt>
                <c:pt idx="423">
                  <c:v>42257</c:v>
                </c:pt>
                <c:pt idx="424">
                  <c:v>42258</c:v>
                </c:pt>
                <c:pt idx="425">
                  <c:v>42261</c:v>
                </c:pt>
                <c:pt idx="426">
                  <c:v>42262</c:v>
                </c:pt>
                <c:pt idx="427">
                  <c:v>42263</c:v>
                </c:pt>
                <c:pt idx="428">
                  <c:v>42264</c:v>
                </c:pt>
                <c:pt idx="429">
                  <c:v>42265</c:v>
                </c:pt>
                <c:pt idx="430">
                  <c:v>42268</c:v>
                </c:pt>
                <c:pt idx="431">
                  <c:v>42269</c:v>
                </c:pt>
                <c:pt idx="432">
                  <c:v>42270</c:v>
                </c:pt>
                <c:pt idx="433">
                  <c:v>42271</c:v>
                </c:pt>
                <c:pt idx="434">
                  <c:v>42272</c:v>
                </c:pt>
                <c:pt idx="435">
                  <c:v>42275</c:v>
                </c:pt>
                <c:pt idx="436">
                  <c:v>42276</c:v>
                </c:pt>
                <c:pt idx="437">
                  <c:v>42277</c:v>
                </c:pt>
                <c:pt idx="438">
                  <c:v>42278</c:v>
                </c:pt>
                <c:pt idx="439">
                  <c:v>42279</c:v>
                </c:pt>
                <c:pt idx="440">
                  <c:v>42282</c:v>
                </c:pt>
                <c:pt idx="441">
                  <c:v>42283</c:v>
                </c:pt>
                <c:pt idx="442">
                  <c:v>42284</c:v>
                </c:pt>
                <c:pt idx="443">
                  <c:v>42285</c:v>
                </c:pt>
                <c:pt idx="444">
                  <c:v>42286</c:v>
                </c:pt>
                <c:pt idx="445">
                  <c:v>42289</c:v>
                </c:pt>
                <c:pt idx="446">
                  <c:v>42290</c:v>
                </c:pt>
                <c:pt idx="447">
                  <c:v>42291</c:v>
                </c:pt>
                <c:pt idx="448">
                  <c:v>42292</c:v>
                </c:pt>
                <c:pt idx="449">
                  <c:v>42293</c:v>
                </c:pt>
                <c:pt idx="450">
                  <c:v>42296</c:v>
                </c:pt>
                <c:pt idx="451">
                  <c:v>42297</c:v>
                </c:pt>
                <c:pt idx="452">
                  <c:v>42298</c:v>
                </c:pt>
                <c:pt idx="453">
                  <c:v>42299</c:v>
                </c:pt>
                <c:pt idx="454">
                  <c:v>42300</c:v>
                </c:pt>
                <c:pt idx="455">
                  <c:v>42303</c:v>
                </c:pt>
                <c:pt idx="456">
                  <c:v>42304</c:v>
                </c:pt>
                <c:pt idx="457">
                  <c:v>42305</c:v>
                </c:pt>
                <c:pt idx="458">
                  <c:v>42306</c:v>
                </c:pt>
                <c:pt idx="459">
                  <c:v>42307</c:v>
                </c:pt>
                <c:pt idx="460">
                  <c:v>42310</c:v>
                </c:pt>
                <c:pt idx="461">
                  <c:v>42311</c:v>
                </c:pt>
                <c:pt idx="462">
                  <c:v>42312</c:v>
                </c:pt>
                <c:pt idx="463">
                  <c:v>42313</c:v>
                </c:pt>
                <c:pt idx="464">
                  <c:v>42314</c:v>
                </c:pt>
                <c:pt idx="465">
                  <c:v>42317</c:v>
                </c:pt>
                <c:pt idx="466">
                  <c:v>42318</c:v>
                </c:pt>
                <c:pt idx="467">
                  <c:v>42319</c:v>
                </c:pt>
                <c:pt idx="468">
                  <c:v>42320</c:v>
                </c:pt>
                <c:pt idx="469">
                  <c:v>42321</c:v>
                </c:pt>
                <c:pt idx="470">
                  <c:v>42324</c:v>
                </c:pt>
                <c:pt idx="471">
                  <c:v>42325</c:v>
                </c:pt>
                <c:pt idx="472">
                  <c:v>42326</c:v>
                </c:pt>
                <c:pt idx="473">
                  <c:v>42327</c:v>
                </c:pt>
                <c:pt idx="474">
                  <c:v>42328</c:v>
                </c:pt>
                <c:pt idx="475">
                  <c:v>42331</c:v>
                </c:pt>
                <c:pt idx="476">
                  <c:v>42332</c:v>
                </c:pt>
                <c:pt idx="477">
                  <c:v>42333</c:v>
                </c:pt>
                <c:pt idx="478">
                  <c:v>42338</c:v>
                </c:pt>
                <c:pt idx="479">
                  <c:v>42339</c:v>
                </c:pt>
                <c:pt idx="480">
                  <c:v>42340</c:v>
                </c:pt>
                <c:pt idx="481">
                  <c:v>42341</c:v>
                </c:pt>
                <c:pt idx="482">
                  <c:v>42342</c:v>
                </c:pt>
                <c:pt idx="483">
                  <c:v>42345</c:v>
                </c:pt>
                <c:pt idx="484">
                  <c:v>42346</c:v>
                </c:pt>
                <c:pt idx="485">
                  <c:v>42347</c:v>
                </c:pt>
                <c:pt idx="486">
                  <c:v>42348</c:v>
                </c:pt>
                <c:pt idx="487">
                  <c:v>42349</c:v>
                </c:pt>
                <c:pt idx="488">
                  <c:v>42352</c:v>
                </c:pt>
                <c:pt idx="489">
                  <c:v>42353</c:v>
                </c:pt>
                <c:pt idx="490">
                  <c:v>42354</c:v>
                </c:pt>
                <c:pt idx="491">
                  <c:v>42355</c:v>
                </c:pt>
                <c:pt idx="492">
                  <c:v>42356</c:v>
                </c:pt>
                <c:pt idx="493">
                  <c:v>42359</c:v>
                </c:pt>
                <c:pt idx="494">
                  <c:v>42360</c:v>
                </c:pt>
                <c:pt idx="495">
                  <c:v>42361</c:v>
                </c:pt>
                <c:pt idx="496">
                  <c:v>42362</c:v>
                </c:pt>
                <c:pt idx="497">
                  <c:v>42366</c:v>
                </c:pt>
                <c:pt idx="498">
                  <c:v>42367</c:v>
                </c:pt>
                <c:pt idx="499">
                  <c:v>42368</c:v>
                </c:pt>
                <c:pt idx="500">
                  <c:v>42369</c:v>
                </c:pt>
                <c:pt idx="501">
                  <c:v>42373</c:v>
                </c:pt>
                <c:pt idx="502">
                  <c:v>42374</c:v>
                </c:pt>
                <c:pt idx="503">
                  <c:v>42375</c:v>
                </c:pt>
                <c:pt idx="504">
                  <c:v>42376</c:v>
                </c:pt>
                <c:pt idx="505">
                  <c:v>42377</c:v>
                </c:pt>
                <c:pt idx="506">
                  <c:v>42380</c:v>
                </c:pt>
                <c:pt idx="507">
                  <c:v>42381</c:v>
                </c:pt>
                <c:pt idx="508">
                  <c:v>42382</c:v>
                </c:pt>
                <c:pt idx="509">
                  <c:v>42383</c:v>
                </c:pt>
                <c:pt idx="510">
                  <c:v>42384</c:v>
                </c:pt>
                <c:pt idx="511">
                  <c:v>42388</c:v>
                </c:pt>
                <c:pt idx="512">
                  <c:v>42389</c:v>
                </c:pt>
                <c:pt idx="513">
                  <c:v>42390</c:v>
                </c:pt>
                <c:pt idx="514">
                  <c:v>42391</c:v>
                </c:pt>
                <c:pt idx="515">
                  <c:v>42394</c:v>
                </c:pt>
                <c:pt idx="516">
                  <c:v>42395</c:v>
                </c:pt>
                <c:pt idx="517">
                  <c:v>42396</c:v>
                </c:pt>
                <c:pt idx="518">
                  <c:v>42397</c:v>
                </c:pt>
                <c:pt idx="519">
                  <c:v>42398</c:v>
                </c:pt>
                <c:pt idx="520">
                  <c:v>42401</c:v>
                </c:pt>
                <c:pt idx="521">
                  <c:v>42402</c:v>
                </c:pt>
                <c:pt idx="522">
                  <c:v>42403</c:v>
                </c:pt>
                <c:pt idx="523">
                  <c:v>42404</c:v>
                </c:pt>
                <c:pt idx="524">
                  <c:v>42405</c:v>
                </c:pt>
                <c:pt idx="525">
                  <c:v>42408</c:v>
                </c:pt>
                <c:pt idx="526">
                  <c:v>42409</c:v>
                </c:pt>
                <c:pt idx="527">
                  <c:v>42410</c:v>
                </c:pt>
                <c:pt idx="528">
                  <c:v>42411</c:v>
                </c:pt>
                <c:pt idx="529">
                  <c:v>42412</c:v>
                </c:pt>
                <c:pt idx="530">
                  <c:v>42416</c:v>
                </c:pt>
                <c:pt idx="531">
                  <c:v>42417</c:v>
                </c:pt>
                <c:pt idx="532">
                  <c:v>42418</c:v>
                </c:pt>
                <c:pt idx="533">
                  <c:v>42419</c:v>
                </c:pt>
                <c:pt idx="534">
                  <c:v>42422</c:v>
                </c:pt>
                <c:pt idx="535">
                  <c:v>42423</c:v>
                </c:pt>
                <c:pt idx="536">
                  <c:v>42424</c:v>
                </c:pt>
                <c:pt idx="537">
                  <c:v>42425</c:v>
                </c:pt>
                <c:pt idx="538">
                  <c:v>42426</c:v>
                </c:pt>
                <c:pt idx="539">
                  <c:v>42429</c:v>
                </c:pt>
                <c:pt idx="540">
                  <c:v>42430</c:v>
                </c:pt>
                <c:pt idx="541">
                  <c:v>42431</c:v>
                </c:pt>
                <c:pt idx="542">
                  <c:v>42432</c:v>
                </c:pt>
                <c:pt idx="543">
                  <c:v>42433</c:v>
                </c:pt>
                <c:pt idx="544">
                  <c:v>42436</c:v>
                </c:pt>
                <c:pt idx="545">
                  <c:v>42437</c:v>
                </c:pt>
                <c:pt idx="546">
                  <c:v>42438</c:v>
                </c:pt>
                <c:pt idx="547">
                  <c:v>42439</c:v>
                </c:pt>
                <c:pt idx="548">
                  <c:v>42440</c:v>
                </c:pt>
                <c:pt idx="549">
                  <c:v>42443</c:v>
                </c:pt>
                <c:pt idx="550">
                  <c:v>42444</c:v>
                </c:pt>
                <c:pt idx="551">
                  <c:v>42445</c:v>
                </c:pt>
                <c:pt idx="552">
                  <c:v>42446</c:v>
                </c:pt>
                <c:pt idx="553">
                  <c:v>42447</c:v>
                </c:pt>
                <c:pt idx="554">
                  <c:v>42450</c:v>
                </c:pt>
                <c:pt idx="555">
                  <c:v>42451</c:v>
                </c:pt>
                <c:pt idx="556">
                  <c:v>42452</c:v>
                </c:pt>
                <c:pt idx="557">
                  <c:v>42453</c:v>
                </c:pt>
                <c:pt idx="558">
                  <c:v>42457</c:v>
                </c:pt>
                <c:pt idx="559">
                  <c:v>42458</c:v>
                </c:pt>
                <c:pt idx="560">
                  <c:v>42459</c:v>
                </c:pt>
                <c:pt idx="561">
                  <c:v>42460</c:v>
                </c:pt>
                <c:pt idx="562">
                  <c:v>42461</c:v>
                </c:pt>
                <c:pt idx="563">
                  <c:v>42464</c:v>
                </c:pt>
                <c:pt idx="564">
                  <c:v>42465</c:v>
                </c:pt>
                <c:pt idx="565">
                  <c:v>42466</c:v>
                </c:pt>
                <c:pt idx="566">
                  <c:v>42467</c:v>
                </c:pt>
                <c:pt idx="567">
                  <c:v>42468</c:v>
                </c:pt>
                <c:pt idx="568">
                  <c:v>42471</c:v>
                </c:pt>
                <c:pt idx="569">
                  <c:v>42472</c:v>
                </c:pt>
                <c:pt idx="570">
                  <c:v>42473</c:v>
                </c:pt>
                <c:pt idx="571">
                  <c:v>42474</c:v>
                </c:pt>
                <c:pt idx="572">
                  <c:v>42475</c:v>
                </c:pt>
                <c:pt idx="573">
                  <c:v>42478</c:v>
                </c:pt>
                <c:pt idx="574">
                  <c:v>42479</c:v>
                </c:pt>
                <c:pt idx="575">
                  <c:v>42480</c:v>
                </c:pt>
                <c:pt idx="576">
                  <c:v>42481</c:v>
                </c:pt>
                <c:pt idx="577">
                  <c:v>42482</c:v>
                </c:pt>
                <c:pt idx="578">
                  <c:v>42485</c:v>
                </c:pt>
                <c:pt idx="579">
                  <c:v>42486</c:v>
                </c:pt>
                <c:pt idx="580">
                  <c:v>42487</c:v>
                </c:pt>
                <c:pt idx="581">
                  <c:v>42488</c:v>
                </c:pt>
                <c:pt idx="582">
                  <c:v>42489</c:v>
                </c:pt>
                <c:pt idx="583">
                  <c:v>42492</c:v>
                </c:pt>
                <c:pt idx="584">
                  <c:v>42493</c:v>
                </c:pt>
                <c:pt idx="585">
                  <c:v>42494</c:v>
                </c:pt>
                <c:pt idx="586">
                  <c:v>42495</c:v>
                </c:pt>
                <c:pt idx="587">
                  <c:v>42496</c:v>
                </c:pt>
                <c:pt idx="588">
                  <c:v>42499</c:v>
                </c:pt>
                <c:pt idx="589">
                  <c:v>42500</c:v>
                </c:pt>
                <c:pt idx="590">
                  <c:v>42501</c:v>
                </c:pt>
                <c:pt idx="591">
                  <c:v>42502</c:v>
                </c:pt>
                <c:pt idx="592">
                  <c:v>42503</c:v>
                </c:pt>
                <c:pt idx="593">
                  <c:v>42506</c:v>
                </c:pt>
                <c:pt idx="594">
                  <c:v>42507</c:v>
                </c:pt>
                <c:pt idx="595">
                  <c:v>42508</c:v>
                </c:pt>
                <c:pt idx="596">
                  <c:v>42509</c:v>
                </c:pt>
                <c:pt idx="597">
                  <c:v>42510</c:v>
                </c:pt>
                <c:pt idx="598">
                  <c:v>42513</c:v>
                </c:pt>
                <c:pt idx="599">
                  <c:v>42514</c:v>
                </c:pt>
                <c:pt idx="600">
                  <c:v>42515</c:v>
                </c:pt>
                <c:pt idx="601">
                  <c:v>42516</c:v>
                </c:pt>
                <c:pt idx="602">
                  <c:v>42517</c:v>
                </c:pt>
                <c:pt idx="603">
                  <c:v>42521</c:v>
                </c:pt>
                <c:pt idx="604">
                  <c:v>42522</c:v>
                </c:pt>
                <c:pt idx="605">
                  <c:v>42523</c:v>
                </c:pt>
                <c:pt idx="606">
                  <c:v>42524</c:v>
                </c:pt>
                <c:pt idx="607">
                  <c:v>42527</c:v>
                </c:pt>
                <c:pt idx="608">
                  <c:v>42528</c:v>
                </c:pt>
                <c:pt idx="609">
                  <c:v>42529</c:v>
                </c:pt>
                <c:pt idx="610">
                  <c:v>42530</c:v>
                </c:pt>
                <c:pt idx="611">
                  <c:v>42531</c:v>
                </c:pt>
                <c:pt idx="612">
                  <c:v>42534</c:v>
                </c:pt>
                <c:pt idx="613">
                  <c:v>42535</c:v>
                </c:pt>
                <c:pt idx="614">
                  <c:v>42536</c:v>
                </c:pt>
                <c:pt idx="615">
                  <c:v>42537</c:v>
                </c:pt>
                <c:pt idx="616">
                  <c:v>42538</c:v>
                </c:pt>
                <c:pt idx="617">
                  <c:v>42541</c:v>
                </c:pt>
                <c:pt idx="618">
                  <c:v>42542</c:v>
                </c:pt>
                <c:pt idx="619">
                  <c:v>42543</c:v>
                </c:pt>
                <c:pt idx="620">
                  <c:v>42544</c:v>
                </c:pt>
                <c:pt idx="621">
                  <c:v>42545</c:v>
                </c:pt>
                <c:pt idx="622">
                  <c:v>42548</c:v>
                </c:pt>
                <c:pt idx="623">
                  <c:v>42549</c:v>
                </c:pt>
                <c:pt idx="624">
                  <c:v>42550</c:v>
                </c:pt>
                <c:pt idx="625">
                  <c:v>42551</c:v>
                </c:pt>
                <c:pt idx="626">
                  <c:v>42552</c:v>
                </c:pt>
                <c:pt idx="627">
                  <c:v>42556</c:v>
                </c:pt>
                <c:pt idx="628">
                  <c:v>42557</c:v>
                </c:pt>
                <c:pt idx="629">
                  <c:v>42558</c:v>
                </c:pt>
                <c:pt idx="630">
                  <c:v>42559</c:v>
                </c:pt>
                <c:pt idx="631">
                  <c:v>42562</c:v>
                </c:pt>
                <c:pt idx="632">
                  <c:v>42563</c:v>
                </c:pt>
                <c:pt idx="633">
                  <c:v>42564</c:v>
                </c:pt>
                <c:pt idx="634">
                  <c:v>42565</c:v>
                </c:pt>
                <c:pt idx="635">
                  <c:v>42566</c:v>
                </c:pt>
                <c:pt idx="636">
                  <c:v>42569</c:v>
                </c:pt>
                <c:pt idx="637">
                  <c:v>42570</c:v>
                </c:pt>
                <c:pt idx="638">
                  <c:v>42571</c:v>
                </c:pt>
                <c:pt idx="639">
                  <c:v>42572</c:v>
                </c:pt>
                <c:pt idx="640">
                  <c:v>42573</c:v>
                </c:pt>
                <c:pt idx="641">
                  <c:v>42576</c:v>
                </c:pt>
                <c:pt idx="642">
                  <c:v>42577</c:v>
                </c:pt>
                <c:pt idx="643">
                  <c:v>42578</c:v>
                </c:pt>
                <c:pt idx="644">
                  <c:v>42579</c:v>
                </c:pt>
                <c:pt idx="645">
                  <c:v>42580</c:v>
                </c:pt>
                <c:pt idx="646">
                  <c:v>42583</c:v>
                </c:pt>
                <c:pt idx="647">
                  <c:v>42584</c:v>
                </c:pt>
                <c:pt idx="648">
                  <c:v>42585</c:v>
                </c:pt>
                <c:pt idx="649">
                  <c:v>42586</c:v>
                </c:pt>
                <c:pt idx="650">
                  <c:v>42587</c:v>
                </c:pt>
                <c:pt idx="651">
                  <c:v>42590</c:v>
                </c:pt>
                <c:pt idx="652">
                  <c:v>42591</c:v>
                </c:pt>
                <c:pt idx="653">
                  <c:v>42592</c:v>
                </c:pt>
                <c:pt idx="654">
                  <c:v>42593</c:v>
                </c:pt>
                <c:pt idx="655">
                  <c:v>42594</c:v>
                </c:pt>
                <c:pt idx="656">
                  <c:v>42597</c:v>
                </c:pt>
                <c:pt idx="657">
                  <c:v>42598</c:v>
                </c:pt>
                <c:pt idx="658">
                  <c:v>42599</c:v>
                </c:pt>
                <c:pt idx="659">
                  <c:v>42600</c:v>
                </c:pt>
                <c:pt idx="660">
                  <c:v>42601</c:v>
                </c:pt>
                <c:pt idx="661">
                  <c:v>42604</c:v>
                </c:pt>
                <c:pt idx="662">
                  <c:v>42605</c:v>
                </c:pt>
                <c:pt idx="663">
                  <c:v>42606</c:v>
                </c:pt>
                <c:pt idx="664">
                  <c:v>42607</c:v>
                </c:pt>
                <c:pt idx="665">
                  <c:v>42608</c:v>
                </c:pt>
                <c:pt idx="666">
                  <c:v>42611</c:v>
                </c:pt>
                <c:pt idx="667">
                  <c:v>42612</c:v>
                </c:pt>
                <c:pt idx="668">
                  <c:v>42613</c:v>
                </c:pt>
                <c:pt idx="669">
                  <c:v>42614</c:v>
                </c:pt>
                <c:pt idx="670">
                  <c:v>42615</c:v>
                </c:pt>
                <c:pt idx="671">
                  <c:v>42619</c:v>
                </c:pt>
                <c:pt idx="672">
                  <c:v>42620</c:v>
                </c:pt>
                <c:pt idx="673">
                  <c:v>42621</c:v>
                </c:pt>
                <c:pt idx="674">
                  <c:v>42622</c:v>
                </c:pt>
                <c:pt idx="675">
                  <c:v>42625</c:v>
                </c:pt>
                <c:pt idx="676">
                  <c:v>42626</c:v>
                </c:pt>
                <c:pt idx="677">
                  <c:v>42627</c:v>
                </c:pt>
                <c:pt idx="678">
                  <c:v>42628</c:v>
                </c:pt>
                <c:pt idx="679">
                  <c:v>42629</c:v>
                </c:pt>
                <c:pt idx="680">
                  <c:v>42632</c:v>
                </c:pt>
                <c:pt idx="681">
                  <c:v>42633</c:v>
                </c:pt>
                <c:pt idx="682">
                  <c:v>42634</c:v>
                </c:pt>
                <c:pt idx="683">
                  <c:v>42635</c:v>
                </c:pt>
                <c:pt idx="684">
                  <c:v>42636</c:v>
                </c:pt>
                <c:pt idx="685">
                  <c:v>42639</c:v>
                </c:pt>
                <c:pt idx="686">
                  <c:v>42640</c:v>
                </c:pt>
                <c:pt idx="687">
                  <c:v>42641</c:v>
                </c:pt>
                <c:pt idx="688">
                  <c:v>42642</c:v>
                </c:pt>
                <c:pt idx="689">
                  <c:v>42643</c:v>
                </c:pt>
                <c:pt idx="690">
                  <c:v>42646</c:v>
                </c:pt>
                <c:pt idx="691">
                  <c:v>42647</c:v>
                </c:pt>
                <c:pt idx="692">
                  <c:v>42648</c:v>
                </c:pt>
                <c:pt idx="693">
                  <c:v>42649</c:v>
                </c:pt>
              </c:numCache>
            </c:numRef>
          </c:cat>
          <c:val>
            <c:numRef>
              <c:f>Sheet1!$C$3:$C$696</c:f>
              <c:numCache>
                <c:formatCode>0.000</c:formatCode>
                <c:ptCount val="694"/>
                <c:pt idx="0">
                  <c:v>95.44</c:v>
                </c:pt>
                <c:pt idx="1">
                  <c:v>93.96</c:v>
                </c:pt>
                <c:pt idx="2">
                  <c:v>93.43</c:v>
                </c:pt>
                <c:pt idx="3">
                  <c:v>93.67</c:v>
                </c:pt>
                <c:pt idx="4">
                  <c:v>92.33</c:v>
                </c:pt>
                <c:pt idx="5">
                  <c:v>91.66</c:v>
                </c:pt>
                <c:pt idx="6">
                  <c:v>92.72</c:v>
                </c:pt>
                <c:pt idx="7">
                  <c:v>91.8</c:v>
                </c:pt>
                <c:pt idx="8">
                  <c:v>92.59</c:v>
                </c:pt>
                <c:pt idx="9">
                  <c:v>94.17</c:v>
                </c:pt>
                <c:pt idx="10">
                  <c:v>93.96</c:v>
                </c:pt>
                <c:pt idx="11">
                  <c:v>94.37</c:v>
                </c:pt>
                <c:pt idx="12">
                  <c:v>94.99</c:v>
                </c:pt>
                <c:pt idx="13">
                  <c:v>96.74</c:v>
                </c:pt>
                <c:pt idx="14">
                  <c:v>97.38</c:v>
                </c:pt>
                <c:pt idx="15">
                  <c:v>96.68</c:v>
                </c:pt>
                <c:pt idx="16">
                  <c:v>95.72</c:v>
                </c:pt>
                <c:pt idx="17">
                  <c:v>97.41</c:v>
                </c:pt>
                <c:pt idx="18">
                  <c:v>97.36</c:v>
                </c:pt>
                <c:pt idx="19">
                  <c:v>98.23</c:v>
                </c:pt>
                <c:pt idx="20">
                  <c:v>97.49</c:v>
                </c:pt>
                <c:pt idx="21">
                  <c:v>96.43</c:v>
                </c:pt>
                <c:pt idx="22">
                  <c:v>97.19</c:v>
                </c:pt>
                <c:pt idx="23">
                  <c:v>97.38</c:v>
                </c:pt>
                <c:pt idx="24">
                  <c:v>97.84</c:v>
                </c:pt>
                <c:pt idx="25">
                  <c:v>99.88</c:v>
                </c:pt>
                <c:pt idx="26">
                  <c:v>100.06</c:v>
                </c:pt>
                <c:pt idx="27">
                  <c:v>99.94</c:v>
                </c:pt>
                <c:pt idx="28">
                  <c:v>100.37</c:v>
                </c:pt>
                <c:pt idx="29">
                  <c:v>100.35</c:v>
                </c:pt>
                <c:pt idx="30">
                  <c:v>100.3</c:v>
                </c:pt>
                <c:pt idx="31">
                  <c:v>102.43</c:v>
                </c:pt>
                <c:pt idx="32">
                  <c:v>103.31</c:v>
                </c:pt>
                <c:pt idx="33">
                  <c:v>102.92</c:v>
                </c:pt>
                <c:pt idx="34">
                  <c:v>102.55</c:v>
                </c:pt>
                <c:pt idx="35">
                  <c:v>103.1</c:v>
                </c:pt>
                <c:pt idx="36">
                  <c:v>102.13</c:v>
                </c:pt>
                <c:pt idx="37">
                  <c:v>102.59</c:v>
                </c:pt>
                <c:pt idx="38">
                  <c:v>102.4</c:v>
                </c:pt>
                <c:pt idx="39">
                  <c:v>102.59</c:v>
                </c:pt>
                <c:pt idx="40">
                  <c:v>104.92</c:v>
                </c:pt>
                <c:pt idx="41">
                  <c:v>103.33</c:v>
                </c:pt>
                <c:pt idx="42">
                  <c:v>101.45</c:v>
                </c:pt>
                <c:pt idx="43">
                  <c:v>101.56</c:v>
                </c:pt>
                <c:pt idx="44">
                  <c:v>102.58</c:v>
                </c:pt>
                <c:pt idx="45">
                  <c:v>101.12</c:v>
                </c:pt>
                <c:pt idx="46">
                  <c:v>100.03</c:v>
                </c:pt>
                <c:pt idx="47">
                  <c:v>97.99</c:v>
                </c:pt>
                <c:pt idx="48">
                  <c:v>98.2</c:v>
                </c:pt>
                <c:pt idx="49">
                  <c:v>98.89</c:v>
                </c:pt>
                <c:pt idx="50">
                  <c:v>98.08</c:v>
                </c:pt>
                <c:pt idx="51">
                  <c:v>99.7</c:v>
                </c:pt>
                <c:pt idx="52">
                  <c:v>100.37</c:v>
                </c:pt>
                <c:pt idx="53">
                  <c:v>99.43</c:v>
                </c:pt>
                <c:pt idx="54">
                  <c:v>99.93</c:v>
                </c:pt>
                <c:pt idx="55">
                  <c:v>100.12</c:v>
                </c:pt>
                <c:pt idx="56">
                  <c:v>99.54</c:v>
                </c:pt>
                <c:pt idx="57">
                  <c:v>100.26</c:v>
                </c:pt>
                <c:pt idx="58">
                  <c:v>101.28</c:v>
                </c:pt>
                <c:pt idx="59">
                  <c:v>101.67</c:v>
                </c:pt>
                <c:pt idx="60">
                  <c:v>101.58</c:v>
                </c:pt>
                <c:pt idx="61">
                  <c:v>99.74</c:v>
                </c:pt>
                <c:pt idx="62">
                  <c:v>99.62</c:v>
                </c:pt>
                <c:pt idx="63">
                  <c:v>100.29</c:v>
                </c:pt>
                <c:pt idx="64">
                  <c:v>101.14</c:v>
                </c:pt>
                <c:pt idx="65">
                  <c:v>100.44</c:v>
                </c:pt>
                <c:pt idx="66">
                  <c:v>102.56</c:v>
                </c:pt>
                <c:pt idx="67">
                  <c:v>103.6</c:v>
                </c:pt>
                <c:pt idx="68">
                  <c:v>103.4</c:v>
                </c:pt>
                <c:pt idx="69">
                  <c:v>103.74</c:v>
                </c:pt>
                <c:pt idx="70">
                  <c:v>104.05</c:v>
                </c:pt>
                <c:pt idx="71">
                  <c:v>103.75</c:v>
                </c:pt>
                <c:pt idx="72">
                  <c:v>103.76</c:v>
                </c:pt>
                <c:pt idx="73">
                  <c:v>104.3</c:v>
                </c:pt>
                <c:pt idx="74">
                  <c:v>104.37</c:v>
                </c:pt>
                <c:pt idx="75">
                  <c:v>102.13</c:v>
                </c:pt>
                <c:pt idx="76">
                  <c:v>101.71</c:v>
                </c:pt>
                <c:pt idx="77">
                  <c:v>102.21</c:v>
                </c:pt>
                <c:pt idx="78">
                  <c:v>100.89</c:v>
                </c:pt>
                <c:pt idx="79">
                  <c:v>100.84</c:v>
                </c:pt>
                <c:pt idx="80">
                  <c:v>101.28</c:v>
                </c:pt>
                <c:pt idx="81">
                  <c:v>99.74</c:v>
                </c:pt>
                <c:pt idx="82">
                  <c:v>99.42</c:v>
                </c:pt>
                <c:pt idx="83">
                  <c:v>99.76</c:v>
                </c:pt>
                <c:pt idx="84">
                  <c:v>99.48</c:v>
                </c:pt>
                <c:pt idx="85">
                  <c:v>99.5</c:v>
                </c:pt>
                <c:pt idx="86">
                  <c:v>100.77</c:v>
                </c:pt>
                <c:pt idx="87">
                  <c:v>100.26</c:v>
                </c:pt>
                <c:pt idx="88">
                  <c:v>99.99</c:v>
                </c:pt>
                <c:pt idx="89">
                  <c:v>100.59</c:v>
                </c:pt>
                <c:pt idx="90">
                  <c:v>101.7</c:v>
                </c:pt>
                <c:pt idx="91">
                  <c:v>102.37</c:v>
                </c:pt>
                <c:pt idx="92">
                  <c:v>101.5</c:v>
                </c:pt>
                <c:pt idx="93">
                  <c:v>102.02</c:v>
                </c:pt>
                <c:pt idx="94">
                  <c:v>102.61</c:v>
                </c:pt>
                <c:pt idx="95">
                  <c:v>102.44</c:v>
                </c:pt>
                <c:pt idx="96">
                  <c:v>104.51</c:v>
                </c:pt>
                <c:pt idx="97">
                  <c:v>104.14</c:v>
                </c:pt>
                <c:pt idx="98">
                  <c:v>104.94</c:v>
                </c:pt>
                <c:pt idx="99">
                  <c:v>104.11</c:v>
                </c:pt>
                <c:pt idx="100">
                  <c:v>102.72</c:v>
                </c:pt>
                <c:pt idx="101">
                  <c:v>103.58</c:v>
                </c:pt>
                <c:pt idx="102">
                  <c:v>102.71</c:v>
                </c:pt>
                <c:pt idx="103">
                  <c:v>102.47</c:v>
                </c:pt>
                <c:pt idx="104">
                  <c:v>102.66</c:v>
                </c:pt>
                <c:pt idx="105">
                  <c:v>102.64</c:v>
                </c:pt>
                <c:pt idx="106">
                  <c:v>102.48</c:v>
                </c:pt>
                <c:pt idx="107">
                  <c:v>102.66</c:v>
                </c:pt>
                <c:pt idx="108">
                  <c:v>104.41</c:v>
                </c:pt>
                <c:pt idx="109">
                  <c:v>104.35</c:v>
                </c:pt>
                <c:pt idx="110">
                  <c:v>104.4</c:v>
                </c:pt>
                <c:pt idx="111">
                  <c:v>106.53</c:v>
                </c:pt>
                <c:pt idx="112">
                  <c:v>106.91</c:v>
                </c:pt>
                <c:pt idx="113">
                  <c:v>106.9</c:v>
                </c:pt>
                <c:pt idx="114">
                  <c:v>106.36</c:v>
                </c:pt>
                <c:pt idx="115">
                  <c:v>105.97</c:v>
                </c:pt>
                <c:pt idx="116">
                  <c:v>106.43</c:v>
                </c:pt>
                <c:pt idx="117">
                  <c:v>107.26</c:v>
                </c:pt>
                <c:pt idx="118">
                  <c:v>106.78</c:v>
                </c:pt>
                <c:pt idx="119">
                  <c:v>106.62</c:v>
                </c:pt>
                <c:pt idx="120">
                  <c:v>107.17</c:v>
                </c:pt>
                <c:pt idx="121">
                  <c:v>105.84</c:v>
                </c:pt>
                <c:pt idx="122">
                  <c:v>105.74</c:v>
                </c:pt>
                <c:pt idx="123">
                  <c:v>105.37</c:v>
                </c:pt>
                <c:pt idx="124">
                  <c:v>105.34</c:v>
                </c:pt>
                <c:pt idx="125">
                  <c:v>104.48</c:v>
                </c:pt>
                <c:pt idx="126">
                  <c:v>104.06</c:v>
                </c:pt>
                <c:pt idx="127">
                  <c:v>103.53</c:v>
                </c:pt>
                <c:pt idx="128">
                  <c:v>103.4</c:v>
                </c:pt>
                <c:pt idx="129">
                  <c:v>102.29</c:v>
                </c:pt>
                <c:pt idx="130">
                  <c:v>102.93</c:v>
                </c:pt>
                <c:pt idx="131">
                  <c:v>100.83</c:v>
                </c:pt>
                <c:pt idx="132">
                  <c:v>100.91</c:v>
                </c:pt>
                <c:pt idx="133">
                  <c:v>99.96</c:v>
                </c:pt>
                <c:pt idx="134">
                  <c:v>101.2</c:v>
                </c:pt>
                <c:pt idx="135">
                  <c:v>103.19</c:v>
                </c:pt>
                <c:pt idx="136">
                  <c:v>103.13</c:v>
                </c:pt>
                <c:pt idx="137">
                  <c:v>104.59</c:v>
                </c:pt>
                <c:pt idx="138">
                  <c:v>104.42</c:v>
                </c:pt>
                <c:pt idx="139">
                  <c:v>106.55</c:v>
                </c:pt>
                <c:pt idx="140">
                  <c:v>106</c:v>
                </c:pt>
                <c:pt idx="141">
                  <c:v>106.4</c:v>
                </c:pt>
                <c:pt idx="142">
                  <c:v>101.67</c:v>
                </c:pt>
                <c:pt idx="143">
                  <c:v>100.97</c:v>
                </c:pt>
                <c:pt idx="144">
                  <c:v>100.27</c:v>
                </c:pt>
                <c:pt idx="145">
                  <c:v>98.17</c:v>
                </c:pt>
                <c:pt idx="146">
                  <c:v>97.88</c:v>
                </c:pt>
                <c:pt idx="147">
                  <c:v>98.29</c:v>
                </c:pt>
                <c:pt idx="148">
                  <c:v>97.38</c:v>
                </c:pt>
                <c:pt idx="149">
                  <c:v>96.92</c:v>
                </c:pt>
                <c:pt idx="150">
                  <c:v>97.34</c:v>
                </c:pt>
                <c:pt idx="151">
                  <c:v>97.65</c:v>
                </c:pt>
                <c:pt idx="152">
                  <c:v>98.08</c:v>
                </c:pt>
                <c:pt idx="153">
                  <c:v>97.37</c:v>
                </c:pt>
                <c:pt idx="154">
                  <c:v>97.59</c:v>
                </c:pt>
                <c:pt idx="155">
                  <c:v>95.58</c:v>
                </c:pt>
                <c:pt idx="156">
                  <c:v>97.35</c:v>
                </c:pt>
                <c:pt idx="157">
                  <c:v>96.41</c:v>
                </c:pt>
                <c:pt idx="158">
                  <c:v>94.48</c:v>
                </c:pt>
                <c:pt idx="159">
                  <c:v>96.07</c:v>
                </c:pt>
                <c:pt idx="160">
                  <c:v>96.47</c:v>
                </c:pt>
                <c:pt idx="161">
                  <c:v>95.96</c:v>
                </c:pt>
                <c:pt idx="162">
                  <c:v>94.81</c:v>
                </c:pt>
                <c:pt idx="163">
                  <c:v>93.86</c:v>
                </c:pt>
                <c:pt idx="164">
                  <c:v>93.88</c:v>
                </c:pt>
                <c:pt idx="165">
                  <c:v>94.55</c:v>
                </c:pt>
                <c:pt idx="166">
                  <c:v>95.96</c:v>
                </c:pt>
                <c:pt idx="167">
                  <c:v>92.88</c:v>
                </c:pt>
                <c:pt idx="168">
                  <c:v>95.54</c:v>
                </c:pt>
                <c:pt idx="169">
                  <c:v>94.45</c:v>
                </c:pt>
                <c:pt idx="170">
                  <c:v>93.29</c:v>
                </c:pt>
                <c:pt idx="171">
                  <c:v>92.66</c:v>
                </c:pt>
                <c:pt idx="172">
                  <c:v>92.75</c:v>
                </c:pt>
                <c:pt idx="173">
                  <c:v>91.67</c:v>
                </c:pt>
                <c:pt idx="174">
                  <c:v>92.83</c:v>
                </c:pt>
                <c:pt idx="175">
                  <c:v>92.27</c:v>
                </c:pt>
                <c:pt idx="176">
                  <c:v>92.92</c:v>
                </c:pt>
                <c:pt idx="177">
                  <c:v>94.88</c:v>
                </c:pt>
                <c:pt idx="178">
                  <c:v>94.42</c:v>
                </c:pt>
                <c:pt idx="179">
                  <c:v>93.07</c:v>
                </c:pt>
                <c:pt idx="180">
                  <c:v>92.41</c:v>
                </c:pt>
                <c:pt idx="181">
                  <c:v>91.52</c:v>
                </c:pt>
                <c:pt idx="182">
                  <c:v>92.59</c:v>
                </c:pt>
                <c:pt idx="183">
                  <c:v>93.91</c:v>
                </c:pt>
                <c:pt idx="184">
                  <c:v>93.99</c:v>
                </c:pt>
                <c:pt idx="185">
                  <c:v>93.54</c:v>
                </c:pt>
                <c:pt idx="186">
                  <c:v>94.57</c:v>
                </c:pt>
                <c:pt idx="187">
                  <c:v>91.16</c:v>
                </c:pt>
                <c:pt idx="188">
                  <c:v>90.73</c:v>
                </c:pt>
                <c:pt idx="189">
                  <c:v>91.01</c:v>
                </c:pt>
                <c:pt idx="190">
                  <c:v>89.74</c:v>
                </c:pt>
                <c:pt idx="191">
                  <c:v>90.34</c:v>
                </c:pt>
                <c:pt idx="192">
                  <c:v>88.85</c:v>
                </c:pt>
                <c:pt idx="193">
                  <c:v>87.31</c:v>
                </c:pt>
                <c:pt idx="194">
                  <c:v>85.77</c:v>
                </c:pt>
                <c:pt idx="195">
                  <c:v>85.82</c:v>
                </c:pt>
                <c:pt idx="196">
                  <c:v>85.74</c:v>
                </c:pt>
                <c:pt idx="197">
                  <c:v>81.84</c:v>
                </c:pt>
                <c:pt idx="198">
                  <c:v>81.78</c:v>
                </c:pt>
                <c:pt idx="199">
                  <c:v>82.7</c:v>
                </c:pt>
                <c:pt idx="200">
                  <c:v>82.75</c:v>
                </c:pt>
                <c:pt idx="201">
                  <c:v>82.71</c:v>
                </c:pt>
                <c:pt idx="202">
                  <c:v>82.81</c:v>
                </c:pt>
                <c:pt idx="203">
                  <c:v>81.36</c:v>
                </c:pt>
                <c:pt idx="204">
                  <c:v>82.54</c:v>
                </c:pt>
                <c:pt idx="205">
                  <c:v>81.180000000000007</c:v>
                </c:pt>
                <c:pt idx="206">
                  <c:v>81</c:v>
                </c:pt>
                <c:pt idx="207">
                  <c:v>81.42</c:v>
                </c:pt>
                <c:pt idx="208">
                  <c:v>82.2</c:v>
                </c:pt>
                <c:pt idx="209">
                  <c:v>81.12</c:v>
                </c:pt>
                <c:pt idx="210">
                  <c:v>80.540000000000006</c:v>
                </c:pt>
                <c:pt idx="211">
                  <c:v>78.78</c:v>
                </c:pt>
                <c:pt idx="212">
                  <c:v>77.19</c:v>
                </c:pt>
                <c:pt idx="213">
                  <c:v>78.680000000000007</c:v>
                </c:pt>
                <c:pt idx="214">
                  <c:v>77.91</c:v>
                </c:pt>
                <c:pt idx="215">
                  <c:v>78.650000000000006</c:v>
                </c:pt>
                <c:pt idx="216">
                  <c:v>77.400000000000006</c:v>
                </c:pt>
                <c:pt idx="217">
                  <c:v>77.94</c:v>
                </c:pt>
                <c:pt idx="218">
                  <c:v>77.180000000000007</c:v>
                </c:pt>
                <c:pt idx="219">
                  <c:v>74.209999999999994</c:v>
                </c:pt>
                <c:pt idx="220">
                  <c:v>75.819999999999993</c:v>
                </c:pt>
                <c:pt idx="221">
                  <c:v>75.64</c:v>
                </c:pt>
                <c:pt idx="222">
                  <c:v>74.61</c:v>
                </c:pt>
                <c:pt idx="223">
                  <c:v>74.58</c:v>
                </c:pt>
                <c:pt idx="224">
                  <c:v>75.58</c:v>
                </c:pt>
                <c:pt idx="225">
                  <c:v>76.400000000000006</c:v>
                </c:pt>
                <c:pt idx="226">
                  <c:v>75.77</c:v>
                </c:pt>
                <c:pt idx="227">
                  <c:v>74.09</c:v>
                </c:pt>
                <c:pt idx="228">
                  <c:v>73.69</c:v>
                </c:pt>
                <c:pt idx="229">
                  <c:v>69</c:v>
                </c:pt>
                <c:pt idx="230">
                  <c:v>66.88</c:v>
                </c:pt>
                <c:pt idx="231">
                  <c:v>67.38</c:v>
                </c:pt>
                <c:pt idx="232">
                  <c:v>66.81</c:v>
                </c:pt>
                <c:pt idx="233">
                  <c:v>65.84</c:v>
                </c:pt>
                <c:pt idx="234">
                  <c:v>63.05</c:v>
                </c:pt>
                <c:pt idx="235">
                  <c:v>63.82</c:v>
                </c:pt>
                <c:pt idx="236">
                  <c:v>60.94</c:v>
                </c:pt>
                <c:pt idx="237">
                  <c:v>59.95</c:v>
                </c:pt>
                <c:pt idx="238">
                  <c:v>57.81</c:v>
                </c:pt>
                <c:pt idx="239">
                  <c:v>55.91</c:v>
                </c:pt>
                <c:pt idx="240">
                  <c:v>55.93</c:v>
                </c:pt>
                <c:pt idx="241">
                  <c:v>56.47</c:v>
                </c:pt>
                <c:pt idx="242">
                  <c:v>54.11</c:v>
                </c:pt>
                <c:pt idx="243">
                  <c:v>56.52</c:v>
                </c:pt>
                <c:pt idx="244">
                  <c:v>54.97</c:v>
                </c:pt>
                <c:pt idx="245">
                  <c:v>56.88</c:v>
                </c:pt>
                <c:pt idx="246">
                  <c:v>55.68</c:v>
                </c:pt>
                <c:pt idx="247">
                  <c:v>53.61</c:v>
                </c:pt>
                <c:pt idx="248">
                  <c:v>54.12</c:v>
                </c:pt>
                <c:pt idx="249">
                  <c:v>53.27</c:v>
                </c:pt>
                <c:pt idx="250">
                  <c:v>52.69</c:v>
                </c:pt>
                <c:pt idx="251">
                  <c:v>50.04</c:v>
                </c:pt>
                <c:pt idx="252">
                  <c:v>47.93</c:v>
                </c:pt>
                <c:pt idx="253">
                  <c:v>48.65</c:v>
                </c:pt>
                <c:pt idx="254">
                  <c:v>48.79</c:v>
                </c:pt>
                <c:pt idx="255">
                  <c:v>48.36</c:v>
                </c:pt>
                <c:pt idx="256">
                  <c:v>46.07</c:v>
                </c:pt>
                <c:pt idx="257">
                  <c:v>45.89</c:v>
                </c:pt>
                <c:pt idx="258">
                  <c:v>48.48</c:v>
                </c:pt>
                <c:pt idx="259">
                  <c:v>46.25</c:v>
                </c:pt>
                <c:pt idx="260">
                  <c:v>48.69</c:v>
                </c:pt>
                <c:pt idx="261">
                  <c:v>46.39</c:v>
                </c:pt>
                <c:pt idx="262">
                  <c:v>47.33</c:v>
                </c:pt>
                <c:pt idx="263">
                  <c:v>45.96</c:v>
                </c:pt>
                <c:pt idx="264">
                  <c:v>45.2</c:v>
                </c:pt>
                <c:pt idx="265">
                  <c:v>45.15</c:v>
                </c:pt>
                <c:pt idx="266">
                  <c:v>46.23</c:v>
                </c:pt>
                <c:pt idx="267">
                  <c:v>44.45</c:v>
                </c:pt>
                <c:pt idx="268">
                  <c:v>44.53</c:v>
                </c:pt>
                <c:pt idx="269">
                  <c:v>48.24</c:v>
                </c:pt>
                <c:pt idx="270">
                  <c:v>49.57</c:v>
                </c:pt>
                <c:pt idx="271">
                  <c:v>53.05</c:v>
                </c:pt>
                <c:pt idx="272">
                  <c:v>48.45</c:v>
                </c:pt>
                <c:pt idx="273">
                  <c:v>50.48</c:v>
                </c:pt>
                <c:pt idx="274">
                  <c:v>51.69</c:v>
                </c:pt>
                <c:pt idx="275">
                  <c:v>52.86</c:v>
                </c:pt>
                <c:pt idx="276">
                  <c:v>50.02</c:v>
                </c:pt>
                <c:pt idx="277">
                  <c:v>48.84</c:v>
                </c:pt>
                <c:pt idx="278">
                  <c:v>51.21</c:v>
                </c:pt>
                <c:pt idx="279">
                  <c:v>52.78</c:v>
                </c:pt>
                <c:pt idx="280">
                  <c:v>53.53</c:v>
                </c:pt>
                <c:pt idx="281">
                  <c:v>52.14</c:v>
                </c:pt>
                <c:pt idx="282">
                  <c:v>51.16</c:v>
                </c:pt>
                <c:pt idx="283">
                  <c:v>50.34</c:v>
                </c:pt>
                <c:pt idx="284">
                  <c:v>48.59</c:v>
                </c:pt>
                <c:pt idx="285">
                  <c:v>48.54</c:v>
                </c:pt>
                <c:pt idx="286">
                  <c:v>50.32</c:v>
                </c:pt>
                <c:pt idx="287">
                  <c:v>48.17</c:v>
                </c:pt>
                <c:pt idx="288">
                  <c:v>49.76</c:v>
                </c:pt>
                <c:pt idx="289">
                  <c:v>49.59</c:v>
                </c:pt>
                <c:pt idx="290">
                  <c:v>50.52</c:v>
                </c:pt>
                <c:pt idx="291">
                  <c:v>51.53</c:v>
                </c:pt>
                <c:pt idx="292">
                  <c:v>50.76</c:v>
                </c:pt>
                <c:pt idx="293">
                  <c:v>49.61</c:v>
                </c:pt>
                <c:pt idx="294">
                  <c:v>50</c:v>
                </c:pt>
                <c:pt idx="295">
                  <c:v>48.29</c:v>
                </c:pt>
                <c:pt idx="296">
                  <c:v>48.17</c:v>
                </c:pt>
                <c:pt idx="297">
                  <c:v>47.05</c:v>
                </c:pt>
                <c:pt idx="298">
                  <c:v>44.84</c:v>
                </c:pt>
                <c:pt idx="299">
                  <c:v>43.88</c:v>
                </c:pt>
                <c:pt idx="300">
                  <c:v>43.46</c:v>
                </c:pt>
                <c:pt idx="301">
                  <c:v>44.66</c:v>
                </c:pt>
                <c:pt idx="302">
                  <c:v>43.96</c:v>
                </c:pt>
                <c:pt idx="303">
                  <c:v>45.72</c:v>
                </c:pt>
                <c:pt idx="304">
                  <c:v>46.85</c:v>
                </c:pt>
                <c:pt idx="305">
                  <c:v>47.1</c:v>
                </c:pt>
                <c:pt idx="306">
                  <c:v>48.7</c:v>
                </c:pt>
                <c:pt idx="307">
                  <c:v>51.43</c:v>
                </c:pt>
                <c:pt idx="308">
                  <c:v>48.87</c:v>
                </c:pt>
                <c:pt idx="309">
                  <c:v>48.68</c:v>
                </c:pt>
                <c:pt idx="310">
                  <c:v>47.6</c:v>
                </c:pt>
                <c:pt idx="311">
                  <c:v>50.09</c:v>
                </c:pt>
                <c:pt idx="312">
                  <c:v>49.14</c:v>
                </c:pt>
                <c:pt idx="313">
                  <c:v>52.14</c:v>
                </c:pt>
                <c:pt idx="314">
                  <c:v>53.98</c:v>
                </c:pt>
                <c:pt idx="315">
                  <c:v>50.42</c:v>
                </c:pt>
                <c:pt idx="316">
                  <c:v>50.79</c:v>
                </c:pt>
                <c:pt idx="317">
                  <c:v>51.64</c:v>
                </c:pt>
                <c:pt idx="318">
                  <c:v>51.91</c:v>
                </c:pt>
                <c:pt idx="319">
                  <c:v>53.29</c:v>
                </c:pt>
                <c:pt idx="320">
                  <c:v>56.39</c:v>
                </c:pt>
                <c:pt idx="321">
                  <c:v>56.71</c:v>
                </c:pt>
                <c:pt idx="322">
                  <c:v>55.74</c:v>
                </c:pt>
                <c:pt idx="323">
                  <c:v>56.38</c:v>
                </c:pt>
                <c:pt idx="324">
                  <c:v>55.26</c:v>
                </c:pt>
                <c:pt idx="325">
                  <c:v>55.13</c:v>
                </c:pt>
                <c:pt idx="326">
                  <c:v>56.68</c:v>
                </c:pt>
                <c:pt idx="327">
                  <c:v>55.72</c:v>
                </c:pt>
                <c:pt idx="328">
                  <c:v>56.99</c:v>
                </c:pt>
                <c:pt idx="329">
                  <c:v>57.06</c:v>
                </c:pt>
                <c:pt idx="330">
                  <c:v>58.58</c:v>
                </c:pt>
                <c:pt idx="331">
                  <c:v>59.63</c:v>
                </c:pt>
                <c:pt idx="332">
                  <c:v>59.15</c:v>
                </c:pt>
                <c:pt idx="333">
                  <c:v>58.93</c:v>
                </c:pt>
                <c:pt idx="334">
                  <c:v>60.4</c:v>
                </c:pt>
                <c:pt idx="335">
                  <c:v>60.93</c:v>
                </c:pt>
                <c:pt idx="336">
                  <c:v>58.94</c:v>
                </c:pt>
                <c:pt idx="337">
                  <c:v>59.39</c:v>
                </c:pt>
                <c:pt idx="338">
                  <c:v>59.25</c:v>
                </c:pt>
                <c:pt idx="339">
                  <c:v>60.75</c:v>
                </c:pt>
                <c:pt idx="340">
                  <c:v>60.5</c:v>
                </c:pt>
                <c:pt idx="341">
                  <c:v>59.88</c:v>
                </c:pt>
                <c:pt idx="342">
                  <c:v>59.69</c:v>
                </c:pt>
                <c:pt idx="343">
                  <c:v>59.43</c:v>
                </c:pt>
                <c:pt idx="344">
                  <c:v>57.26</c:v>
                </c:pt>
                <c:pt idx="345">
                  <c:v>58.43</c:v>
                </c:pt>
                <c:pt idx="346">
                  <c:v>60.01</c:v>
                </c:pt>
                <c:pt idx="347">
                  <c:v>59.03</c:v>
                </c:pt>
                <c:pt idx="348">
                  <c:v>58.03</c:v>
                </c:pt>
                <c:pt idx="349">
                  <c:v>57.51</c:v>
                </c:pt>
                <c:pt idx="350">
                  <c:v>57.68</c:v>
                </c:pt>
                <c:pt idx="351">
                  <c:v>60.3</c:v>
                </c:pt>
                <c:pt idx="352">
                  <c:v>60.2</c:v>
                </c:pt>
                <c:pt idx="353">
                  <c:v>61.26</c:v>
                </c:pt>
                <c:pt idx="354">
                  <c:v>59.64</c:v>
                </c:pt>
                <c:pt idx="355">
                  <c:v>58</c:v>
                </c:pt>
                <c:pt idx="356">
                  <c:v>59.13</c:v>
                </c:pt>
                <c:pt idx="357">
                  <c:v>58.14</c:v>
                </c:pt>
                <c:pt idx="358">
                  <c:v>60.14</c:v>
                </c:pt>
                <c:pt idx="359">
                  <c:v>61.43</c:v>
                </c:pt>
                <c:pt idx="360">
                  <c:v>60.77</c:v>
                </c:pt>
                <c:pt idx="361">
                  <c:v>59.96</c:v>
                </c:pt>
                <c:pt idx="362">
                  <c:v>59.52</c:v>
                </c:pt>
                <c:pt idx="363">
                  <c:v>59.97</c:v>
                </c:pt>
                <c:pt idx="364">
                  <c:v>59.92</c:v>
                </c:pt>
                <c:pt idx="365">
                  <c:v>60.45</c:v>
                </c:pt>
                <c:pt idx="366">
                  <c:v>59.61</c:v>
                </c:pt>
                <c:pt idx="367">
                  <c:v>59.68</c:v>
                </c:pt>
                <c:pt idx="368">
                  <c:v>60.77</c:v>
                </c:pt>
                <c:pt idx="369">
                  <c:v>60.1</c:v>
                </c:pt>
                <c:pt idx="370">
                  <c:v>59.53</c:v>
                </c:pt>
                <c:pt idx="371">
                  <c:v>59.63</c:v>
                </c:pt>
                <c:pt idx="372">
                  <c:v>58.33</c:v>
                </c:pt>
                <c:pt idx="373">
                  <c:v>59.47</c:v>
                </c:pt>
                <c:pt idx="374">
                  <c:v>56.96</c:v>
                </c:pt>
                <c:pt idx="375">
                  <c:v>56.93</c:v>
                </c:pt>
                <c:pt idx="376">
                  <c:v>52.53</c:v>
                </c:pt>
                <c:pt idx="377">
                  <c:v>52.33</c:v>
                </c:pt>
                <c:pt idx="378">
                  <c:v>51.65</c:v>
                </c:pt>
                <c:pt idx="379">
                  <c:v>52.78</c:v>
                </c:pt>
                <c:pt idx="380">
                  <c:v>52.74</c:v>
                </c:pt>
                <c:pt idx="381">
                  <c:v>52.2</c:v>
                </c:pt>
                <c:pt idx="382">
                  <c:v>53.04</c:v>
                </c:pt>
                <c:pt idx="383">
                  <c:v>51.41</c:v>
                </c:pt>
                <c:pt idx="384">
                  <c:v>50.91</c:v>
                </c:pt>
                <c:pt idx="385">
                  <c:v>50.89</c:v>
                </c:pt>
                <c:pt idx="386">
                  <c:v>50.15</c:v>
                </c:pt>
                <c:pt idx="387">
                  <c:v>50.36</c:v>
                </c:pt>
                <c:pt idx="388">
                  <c:v>48.87</c:v>
                </c:pt>
                <c:pt idx="389">
                  <c:v>48.24</c:v>
                </c:pt>
                <c:pt idx="390">
                  <c:v>47.94</c:v>
                </c:pt>
                <c:pt idx="391">
                  <c:v>47.39</c:v>
                </c:pt>
                <c:pt idx="392">
                  <c:v>47.98</c:v>
                </c:pt>
                <c:pt idx="393">
                  <c:v>48.79</c:v>
                </c:pt>
                <c:pt idx="394">
                  <c:v>48.52</c:v>
                </c:pt>
                <c:pt idx="395">
                  <c:v>47.12</c:v>
                </c:pt>
                <c:pt idx="396">
                  <c:v>45.17</c:v>
                </c:pt>
                <c:pt idx="397">
                  <c:v>45.74</c:v>
                </c:pt>
                <c:pt idx="398">
                  <c:v>45.15</c:v>
                </c:pt>
                <c:pt idx="399">
                  <c:v>44.66</c:v>
                </c:pt>
                <c:pt idx="400">
                  <c:v>43.87</c:v>
                </c:pt>
                <c:pt idx="401">
                  <c:v>44.96</c:v>
                </c:pt>
                <c:pt idx="402">
                  <c:v>43.08</c:v>
                </c:pt>
                <c:pt idx="403">
                  <c:v>43.3</c:v>
                </c:pt>
                <c:pt idx="404">
                  <c:v>42.23</c:v>
                </c:pt>
                <c:pt idx="405">
                  <c:v>42.5</c:v>
                </c:pt>
                <c:pt idx="406">
                  <c:v>41.87</c:v>
                </c:pt>
                <c:pt idx="407">
                  <c:v>42.62</c:v>
                </c:pt>
                <c:pt idx="408">
                  <c:v>40.799999999999997</c:v>
                </c:pt>
                <c:pt idx="409">
                  <c:v>41.14</c:v>
                </c:pt>
                <c:pt idx="410">
                  <c:v>40.200000000000003</c:v>
                </c:pt>
                <c:pt idx="411">
                  <c:v>38.090000000000003</c:v>
                </c:pt>
                <c:pt idx="412">
                  <c:v>39.14</c:v>
                </c:pt>
                <c:pt idx="413">
                  <c:v>38.6</c:v>
                </c:pt>
                <c:pt idx="414">
                  <c:v>42.56</c:v>
                </c:pt>
                <c:pt idx="415">
                  <c:v>45.22</c:v>
                </c:pt>
                <c:pt idx="416">
                  <c:v>49.2</c:v>
                </c:pt>
                <c:pt idx="417">
                  <c:v>45.41</c:v>
                </c:pt>
                <c:pt idx="418">
                  <c:v>46.25</c:v>
                </c:pt>
                <c:pt idx="419">
                  <c:v>46.75</c:v>
                </c:pt>
                <c:pt idx="420">
                  <c:v>46.05</c:v>
                </c:pt>
                <c:pt idx="421">
                  <c:v>45.94</c:v>
                </c:pt>
                <c:pt idx="422">
                  <c:v>44.15</c:v>
                </c:pt>
                <c:pt idx="423">
                  <c:v>45.92</c:v>
                </c:pt>
                <c:pt idx="424">
                  <c:v>44.63</c:v>
                </c:pt>
                <c:pt idx="425">
                  <c:v>44</c:v>
                </c:pt>
                <c:pt idx="426">
                  <c:v>44.59</c:v>
                </c:pt>
                <c:pt idx="427">
                  <c:v>47.15</c:v>
                </c:pt>
                <c:pt idx="428">
                  <c:v>46.9</c:v>
                </c:pt>
                <c:pt idx="429">
                  <c:v>44.68</c:v>
                </c:pt>
                <c:pt idx="430">
                  <c:v>46.68</c:v>
                </c:pt>
                <c:pt idx="431">
                  <c:v>45.83</c:v>
                </c:pt>
                <c:pt idx="432">
                  <c:v>44.35</c:v>
                </c:pt>
                <c:pt idx="433">
                  <c:v>44.8</c:v>
                </c:pt>
                <c:pt idx="434">
                  <c:v>45.62</c:v>
                </c:pt>
                <c:pt idx="435">
                  <c:v>44.43</c:v>
                </c:pt>
                <c:pt idx="436">
                  <c:v>45.23</c:v>
                </c:pt>
                <c:pt idx="437">
                  <c:v>45.09</c:v>
                </c:pt>
                <c:pt idx="438">
                  <c:v>44.74</c:v>
                </c:pt>
                <c:pt idx="439">
                  <c:v>45.54</c:v>
                </c:pt>
                <c:pt idx="440">
                  <c:v>46.26</c:v>
                </c:pt>
                <c:pt idx="441">
                  <c:v>48.53</c:v>
                </c:pt>
                <c:pt idx="442">
                  <c:v>47.81</c:v>
                </c:pt>
                <c:pt idx="443">
                  <c:v>49.43</c:v>
                </c:pt>
                <c:pt idx="444">
                  <c:v>49.63</c:v>
                </c:pt>
                <c:pt idx="445">
                  <c:v>47.1</c:v>
                </c:pt>
                <c:pt idx="446">
                  <c:v>46.66</c:v>
                </c:pt>
                <c:pt idx="447">
                  <c:v>46.64</c:v>
                </c:pt>
                <c:pt idx="448">
                  <c:v>46.38</c:v>
                </c:pt>
                <c:pt idx="449">
                  <c:v>47.26</c:v>
                </c:pt>
                <c:pt idx="450">
                  <c:v>45.89</c:v>
                </c:pt>
                <c:pt idx="451">
                  <c:v>45.55</c:v>
                </c:pt>
                <c:pt idx="452">
                  <c:v>44.69</c:v>
                </c:pt>
                <c:pt idx="453">
                  <c:v>44.76</c:v>
                </c:pt>
                <c:pt idx="454">
                  <c:v>43.7</c:v>
                </c:pt>
                <c:pt idx="455">
                  <c:v>43.98</c:v>
                </c:pt>
                <c:pt idx="456">
                  <c:v>43.2</c:v>
                </c:pt>
                <c:pt idx="457">
                  <c:v>45.94</c:v>
                </c:pt>
                <c:pt idx="458">
                  <c:v>46.06</c:v>
                </c:pt>
                <c:pt idx="459">
                  <c:v>46.59</c:v>
                </c:pt>
                <c:pt idx="460">
                  <c:v>46.14</c:v>
                </c:pt>
                <c:pt idx="461">
                  <c:v>47.9</c:v>
                </c:pt>
                <c:pt idx="462">
                  <c:v>46.32</c:v>
                </c:pt>
                <c:pt idx="463">
                  <c:v>45.2</c:v>
                </c:pt>
                <c:pt idx="464">
                  <c:v>44.29</c:v>
                </c:pt>
                <c:pt idx="465">
                  <c:v>43.87</c:v>
                </c:pt>
                <c:pt idx="466">
                  <c:v>44.21</c:v>
                </c:pt>
                <c:pt idx="467">
                  <c:v>42.93</c:v>
                </c:pt>
                <c:pt idx="468">
                  <c:v>41.75</c:v>
                </c:pt>
                <c:pt idx="469">
                  <c:v>40.74</c:v>
                </c:pt>
                <c:pt idx="470">
                  <c:v>41.74</c:v>
                </c:pt>
                <c:pt idx="471">
                  <c:v>40.67</c:v>
                </c:pt>
                <c:pt idx="472">
                  <c:v>40.75</c:v>
                </c:pt>
                <c:pt idx="473">
                  <c:v>40.54</c:v>
                </c:pt>
                <c:pt idx="474">
                  <c:v>40.39</c:v>
                </c:pt>
                <c:pt idx="475">
                  <c:v>40.19</c:v>
                </c:pt>
                <c:pt idx="476">
                  <c:v>41.15</c:v>
                </c:pt>
                <c:pt idx="477">
                  <c:v>41.73</c:v>
                </c:pt>
                <c:pt idx="478">
                  <c:v>41.65</c:v>
                </c:pt>
                <c:pt idx="479">
                  <c:v>41.85</c:v>
                </c:pt>
                <c:pt idx="480">
                  <c:v>39.94</c:v>
                </c:pt>
                <c:pt idx="481">
                  <c:v>41.08</c:v>
                </c:pt>
                <c:pt idx="482">
                  <c:v>39.97</c:v>
                </c:pt>
                <c:pt idx="483">
                  <c:v>37.65</c:v>
                </c:pt>
                <c:pt idx="484">
                  <c:v>37.51</c:v>
                </c:pt>
                <c:pt idx="485">
                  <c:v>37.159999999999997</c:v>
                </c:pt>
                <c:pt idx="486">
                  <c:v>36.76</c:v>
                </c:pt>
                <c:pt idx="487">
                  <c:v>35.619999999999997</c:v>
                </c:pt>
                <c:pt idx="488">
                  <c:v>36.31</c:v>
                </c:pt>
                <c:pt idx="489">
                  <c:v>37.35</c:v>
                </c:pt>
                <c:pt idx="490">
                  <c:v>35.520000000000003</c:v>
                </c:pt>
                <c:pt idx="491">
                  <c:v>34.950000000000003</c:v>
                </c:pt>
                <c:pt idx="492">
                  <c:v>34.729999999999997</c:v>
                </c:pt>
                <c:pt idx="493">
                  <c:v>34.74</c:v>
                </c:pt>
                <c:pt idx="494">
                  <c:v>35.369999999999997</c:v>
                </c:pt>
                <c:pt idx="495">
                  <c:v>36.950000000000003</c:v>
                </c:pt>
                <c:pt idx="496">
                  <c:v>37.549999999999997</c:v>
                </c:pt>
                <c:pt idx="497">
                  <c:v>36.81</c:v>
                </c:pt>
                <c:pt idx="498">
                  <c:v>37.869999999999997</c:v>
                </c:pt>
                <c:pt idx="499">
                  <c:v>36.6</c:v>
                </c:pt>
                <c:pt idx="500">
                  <c:v>37.04</c:v>
                </c:pt>
                <c:pt idx="501">
                  <c:v>36.76</c:v>
                </c:pt>
                <c:pt idx="502">
                  <c:v>35.97</c:v>
                </c:pt>
                <c:pt idx="503">
                  <c:v>33.97</c:v>
                </c:pt>
                <c:pt idx="504">
                  <c:v>33.270000000000003</c:v>
                </c:pt>
                <c:pt idx="505">
                  <c:v>33.159999999999997</c:v>
                </c:pt>
                <c:pt idx="506">
                  <c:v>31.41</c:v>
                </c:pt>
                <c:pt idx="507">
                  <c:v>30.44</c:v>
                </c:pt>
                <c:pt idx="508">
                  <c:v>30.48</c:v>
                </c:pt>
                <c:pt idx="509">
                  <c:v>31.2</c:v>
                </c:pt>
                <c:pt idx="510">
                  <c:v>29.42</c:v>
                </c:pt>
                <c:pt idx="511">
                  <c:v>28.46</c:v>
                </c:pt>
                <c:pt idx="512">
                  <c:v>26.55</c:v>
                </c:pt>
                <c:pt idx="513">
                  <c:v>28.23</c:v>
                </c:pt>
                <c:pt idx="514">
                  <c:v>31.18</c:v>
                </c:pt>
                <c:pt idx="515">
                  <c:v>28.74</c:v>
                </c:pt>
                <c:pt idx="516">
                  <c:v>31.45</c:v>
                </c:pt>
                <c:pt idx="517">
                  <c:v>32.299999999999997</c:v>
                </c:pt>
                <c:pt idx="518">
                  <c:v>33.22</c:v>
                </c:pt>
                <c:pt idx="519">
                  <c:v>33.619999999999997</c:v>
                </c:pt>
                <c:pt idx="520">
                  <c:v>31.62</c:v>
                </c:pt>
                <c:pt idx="521">
                  <c:v>29.88</c:v>
                </c:pt>
                <c:pt idx="522">
                  <c:v>32.28</c:v>
                </c:pt>
                <c:pt idx="523">
                  <c:v>31.72</c:v>
                </c:pt>
                <c:pt idx="524">
                  <c:v>30.89</c:v>
                </c:pt>
                <c:pt idx="525">
                  <c:v>29.69</c:v>
                </c:pt>
                <c:pt idx="526">
                  <c:v>27.94</c:v>
                </c:pt>
                <c:pt idx="527">
                  <c:v>27.45</c:v>
                </c:pt>
                <c:pt idx="528">
                  <c:v>26.21</c:v>
                </c:pt>
                <c:pt idx="529">
                  <c:v>29.44</c:v>
                </c:pt>
                <c:pt idx="530">
                  <c:v>29.04</c:v>
                </c:pt>
                <c:pt idx="531">
                  <c:v>30.66</c:v>
                </c:pt>
                <c:pt idx="532">
                  <c:v>30.77</c:v>
                </c:pt>
                <c:pt idx="533">
                  <c:v>29.64</c:v>
                </c:pt>
                <c:pt idx="534">
                  <c:v>31.48</c:v>
                </c:pt>
                <c:pt idx="535">
                  <c:v>30.07</c:v>
                </c:pt>
                <c:pt idx="536">
                  <c:v>30.52</c:v>
                </c:pt>
                <c:pt idx="537">
                  <c:v>31.75</c:v>
                </c:pt>
                <c:pt idx="538">
                  <c:v>32.78</c:v>
                </c:pt>
                <c:pt idx="539">
                  <c:v>33.75</c:v>
                </c:pt>
                <c:pt idx="540">
                  <c:v>34.4</c:v>
                </c:pt>
                <c:pt idx="541">
                  <c:v>34.659999999999997</c:v>
                </c:pt>
                <c:pt idx="542">
                  <c:v>34.57</c:v>
                </c:pt>
                <c:pt idx="543">
                  <c:v>35.92</c:v>
                </c:pt>
                <c:pt idx="544">
                  <c:v>37.9</c:v>
                </c:pt>
                <c:pt idx="545">
                  <c:v>36.5</c:v>
                </c:pt>
                <c:pt idx="546">
                  <c:v>38.29</c:v>
                </c:pt>
                <c:pt idx="547">
                  <c:v>37.840000000000003</c:v>
                </c:pt>
                <c:pt idx="548">
                  <c:v>38.5</c:v>
                </c:pt>
                <c:pt idx="549">
                  <c:v>37.18</c:v>
                </c:pt>
                <c:pt idx="550">
                  <c:v>36.340000000000003</c:v>
                </c:pt>
                <c:pt idx="551">
                  <c:v>38.46</c:v>
                </c:pt>
                <c:pt idx="552">
                  <c:v>40.200000000000003</c:v>
                </c:pt>
                <c:pt idx="553">
                  <c:v>39.44</c:v>
                </c:pt>
                <c:pt idx="554">
                  <c:v>39.909999999999997</c:v>
                </c:pt>
                <c:pt idx="555">
                  <c:v>39.89</c:v>
                </c:pt>
                <c:pt idx="556">
                  <c:v>38.479999999999997</c:v>
                </c:pt>
                <c:pt idx="557">
                  <c:v>37.97</c:v>
                </c:pt>
                <c:pt idx="558">
                  <c:v>39.39</c:v>
                </c:pt>
                <c:pt idx="559">
                  <c:v>38.28</c:v>
                </c:pt>
                <c:pt idx="560">
                  <c:v>38.32</c:v>
                </c:pt>
                <c:pt idx="561">
                  <c:v>38.340000000000003</c:v>
                </c:pt>
                <c:pt idx="562">
                  <c:v>36.79</c:v>
                </c:pt>
                <c:pt idx="563">
                  <c:v>35.700000000000003</c:v>
                </c:pt>
                <c:pt idx="564">
                  <c:v>35.89</c:v>
                </c:pt>
                <c:pt idx="565">
                  <c:v>37.75</c:v>
                </c:pt>
                <c:pt idx="566">
                  <c:v>37.26</c:v>
                </c:pt>
                <c:pt idx="567">
                  <c:v>39.72</c:v>
                </c:pt>
                <c:pt idx="568">
                  <c:v>40.36</c:v>
                </c:pt>
                <c:pt idx="569">
                  <c:v>42.17</c:v>
                </c:pt>
                <c:pt idx="570">
                  <c:v>41.76</c:v>
                </c:pt>
                <c:pt idx="571">
                  <c:v>41.5</c:v>
                </c:pt>
                <c:pt idx="572">
                  <c:v>40.36</c:v>
                </c:pt>
                <c:pt idx="573">
                  <c:v>39.78</c:v>
                </c:pt>
                <c:pt idx="574">
                  <c:v>41.08</c:v>
                </c:pt>
                <c:pt idx="575">
                  <c:v>42.63</c:v>
                </c:pt>
                <c:pt idx="576">
                  <c:v>42.12</c:v>
                </c:pt>
                <c:pt idx="577">
                  <c:v>42.62</c:v>
                </c:pt>
                <c:pt idx="578">
                  <c:v>41.2</c:v>
                </c:pt>
                <c:pt idx="579">
                  <c:v>44.04</c:v>
                </c:pt>
                <c:pt idx="580">
                  <c:v>45.33</c:v>
                </c:pt>
                <c:pt idx="581">
                  <c:v>46.03</c:v>
                </c:pt>
                <c:pt idx="582">
                  <c:v>45.92</c:v>
                </c:pt>
                <c:pt idx="583">
                  <c:v>44.78</c:v>
                </c:pt>
                <c:pt idx="584">
                  <c:v>43.65</c:v>
                </c:pt>
                <c:pt idx="585">
                  <c:v>43.78</c:v>
                </c:pt>
                <c:pt idx="586">
                  <c:v>44.32</c:v>
                </c:pt>
                <c:pt idx="587">
                  <c:v>44.66</c:v>
                </c:pt>
                <c:pt idx="588">
                  <c:v>43.44</c:v>
                </c:pt>
                <c:pt idx="589">
                  <c:v>44.66</c:v>
                </c:pt>
                <c:pt idx="590">
                  <c:v>46.23</c:v>
                </c:pt>
                <c:pt idx="591">
                  <c:v>46.7</c:v>
                </c:pt>
                <c:pt idx="592">
                  <c:v>46.21</c:v>
                </c:pt>
                <c:pt idx="593">
                  <c:v>47.72</c:v>
                </c:pt>
                <c:pt idx="594">
                  <c:v>48.31</c:v>
                </c:pt>
                <c:pt idx="595">
                  <c:v>48.19</c:v>
                </c:pt>
                <c:pt idx="596">
                  <c:v>48.16</c:v>
                </c:pt>
                <c:pt idx="597">
                  <c:v>47.75</c:v>
                </c:pt>
                <c:pt idx="598">
                  <c:v>47.38</c:v>
                </c:pt>
                <c:pt idx="599">
                  <c:v>48.09</c:v>
                </c:pt>
                <c:pt idx="600">
                  <c:v>49.11</c:v>
                </c:pt>
                <c:pt idx="601">
                  <c:v>49.48</c:v>
                </c:pt>
                <c:pt idx="602">
                  <c:v>49.33</c:v>
                </c:pt>
                <c:pt idx="603">
                  <c:v>49.1</c:v>
                </c:pt>
                <c:pt idx="604">
                  <c:v>49.01</c:v>
                </c:pt>
                <c:pt idx="605">
                  <c:v>49.17</c:v>
                </c:pt>
                <c:pt idx="606">
                  <c:v>48.62</c:v>
                </c:pt>
                <c:pt idx="607">
                  <c:v>49.69</c:v>
                </c:pt>
                <c:pt idx="608">
                  <c:v>50.36</c:v>
                </c:pt>
                <c:pt idx="609">
                  <c:v>51.23</c:v>
                </c:pt>
                <c:pt idx="610">
                  <c:v>50.56</c:v>
                </c:pt>
                <c:pt idx="611">
                  <c:v>49.07</c:v>
                </c:pt>
                <c:pt idx="612">
                  <c:v>48.88</c:v>
                </c:pt>
                <c:pt idx="613">
                  <c:v>48.49</c:v>
                </c:pt>
                <c:pt idx="614">
                  <c:v>48.01</c:v>
                </c:pt>
                <c:pt idx="615">
                  <c:v>46.21</c:v>
                </c:pt>
                <c:pt idx="616">
                  <c:v>47.98</c:v>
                </c:pt>
                <c:pt idx="617">
                  <c:v>49.37</c:v>
                </c:pt>
                <c:pt idx="618">
                  <c:v>48.85</c:v>
                </c:pt>
                <c:pt idx="619">
                  <c:v>48.36</c:v>
                </c:pt>
                <c:pt idx="620">
                  <c:v>49.22</c:v>
                </c:pt>
                <c:pt idx="621">
                  <c:v>46.83</c:v>
                </c:pt>
                <c:pt idx="622">
                  <c:v>46.33</c:v>
                </c:pt>
                <c:pt idx="623">
                  <c:v>47.85</c:v>
                </c:pt>
                <c:pt idx="624">
                  <c:v>49.88</c:v>
                </c:pt>
                <c:pt idx="625">
                  <c:v>48.33</c:v>
                </c:pt>
                <c:pt idx="626">
                  <c:v>48.99</c:v>
                </c:pt>
                <c:pt idx="627">
                  <c:v>46.6</c:v>
                </c:pt>
                <c:pt idx="628">
                  <c:v>47.43</c:v>
                </c:pt>
                <c:pt idx="629">
                  <c:v>45.14</c:v>
                </c:pt>
                <c:pt idx="630">
                  <c:v>45.41</c:v>
                </c:pt>
                <c:pt idx="631">
                  <c:v>44.76</c:v>
                </c:pt>
                <c:pt idx="632">
                  <c:v>46.8</c:v>
                </c:pt>
                <c:pt idx="633">
                  <c:v>44.75</c:v>
                </c:pt>
                <c:pt idx="634">
                  <c:v>45.68</c:v>
                </c:pt>
                <c:pt idx="635">
                  <c:v>45.95</c:v>
                </c:pt>
                <c:pt idx="636">
                  <c:v>45.24</c:v>
                </c:pt>
                <c:pt idx="637">
                  <c:v>44.65</c:v>
                </c:pt>
                <c:pt idx="638">
                  <c:v>44.94</c:v>
                </c:pt>
                <c:pt idx="639">
                  <c:v>44</c:v>
                </c:pt>
                <c:pt idx="640">
                  <c:v>43.46</c:v>
                </c:pt>
                <c:pt idx="641">
                  <c:v>42.43</c:v>
                </c:pt>
                <c:pt idx="642">
                  <c:v>42.92</c:v>
                </c:pt>
                <c:pt idx="643">
                  <c:v>41.92</c:v>
                </c:pt>
                <c:pt idx="644">
                  <c:v>41.14</c:v>
                </c:pt>
                <c:pt idx="645">
                  <c:v>41.6</c:v>
                </c:pt>
                <c:pt idx="646">
                  <c:v>40.06</c:v>
                </c:pt>
                <c:pt idx="647">
                  <c:v>39.51</c:v>
                </c:pt>
                <c:pt idx="648">
                  <c:v>40.83</c:v>
                </c:pt>
                <c:pt idx="649">
                  <c:v>41.93</c:v>
                </c:pt>
                <c:pt idx="650">
                  <c:v>41.8</c:v>
                </c:pt>
                <c:pt idx="651">
                  <c:v>43.02</c:v>
                </c:pt>
                <c:pt idx="652">
                  <c:v>42.77</c:v>
                </c:pt>
                <c:pt idx="653">
                  <c:v>41.71</c:v>
                </c:pt>
                <c:pt idx="654">
                  <c:v>43.49</c:v>
                </c:pt>
                <c:pt idx="655">
                  <c:v>44.49</c:v>
                </c:pt>
                <c:pt idx="656">
                  <c:v>45.74</c:v>
                </c:pt>
                <c:pt idx="657">
                  <c:v>46.58</c:v>
                </c:pt>
                <c:pt idx="658">
                  <c:v>46.79</c:v>
                </c:pt>
                <c:pt idx="659">
                  <c:v>48.22</c:v>
                </c:pt>
                <c:pt idx="660">
                  <c:v>48.52</c:v>
                </c:pt>
                <c:pt idx="661">
                  <c:v>47.05</c:v>
                </c:pt>
                <c:pt idx="662">
                  <c:v>47.67</c:v>
                </c:pt>
                <c:pt idx="663">
                  <c:v>46.43</c:v>
                </c:pt>
                <c:pt idx="664">
                  <c:v>46.98</c:v>
                </c:pt>
                <c:pt idx="665">
                  <c:v>47.64</c:v>
                </c:pt>
                <c:pt idx="666">
                  <c:v>46.98</c:v>
                </c:pt>
                <c:pt idx="667">
                  <c:v>46.35</c:v>
                </c:pt>
                <c:pt idx="668">
                  <c:v>44.7</c:v>
                </c:pt>
                <c:pt idx="669">
                  <c:v>43.16</c:v>
                </c:pt>
                <c:pt idx="670">
                  <c:v>44.44</c:v>
                </c:pt>
                <c:pt idx="671">
                  <c:v>44.83</c:v>
                </c:pt>
                <c:pt idx="672">
                  <c:v>45.5</c:v>
                </c:pt>
                <c:pt idx="673">
                  <c:v>47.62</c:v>
                </c:pt>
                <c:pt idx="674">
                  <c:v>45.88</c:v>
                </c:pt>
                <c:pt idx="675">
                  <c:v>46.29</c:v>
                </c:pt>
                <c:pt idx="676">
                  <c:v>44.9</c:v>
                </c:pt>
                <c:pt idx="677">
                  <c:v>43.58</c:v>
                </c:pt>
                <c:pt idx="678">
                  <c:v>43.91</c:v>
                </c:pt>
                <c:pt idx="679">
                  <c:v>43.03</c:v>
                </c:pt>
                <c:pt idx="680">
                  <c:v>43.3</c:v>
                </c:pt>
                <c:pt idx="681">
                  <c:v>43.44</c:v>
                </c:pt>
                <c:pt idx="682">
                  <c:v>45.13</c:v>
                </c:pt>
                <c:pt idx="683">
                  <c:v>46.14</c:v>
                </c:pt>
                <c:pt idx="684">
                  <c:v>44.27</c:v>
                </c:pt>
                <c:pt idx="685">
                  <c:v>45.93</c:v>
                </c:pt>
                <c:pt idx="686">
                  <c:v>44.67</c:v>
                </c:pt>
                <c:pt idx="687">
                  <c:v>47.05</c:v>
                </c:pt>
                <c:pt idx="688">
                  <c:v>47.83</c:v>
                </c:pt>
                <c:pt idx="689">
                  <c:v>48.24</c:v>
                </c:pt>
                <c:pt idx="690">
                  <c:v>48.81</c:v>
                </c:pt>
                <c:pt idx="691">
                  <c:v>48.69</c:v>
                </c:pt>
                <c:pt idx="692">
                  <c:v>49.83</c:v>
                </c:pt>
                <c:pt idx="693">
                  <c:v>50.44</c:v>
                </c:pt>
              </c:numCache>
            </c:numRef>
          </c:val>
          <c:smooth val="0"/>
        </c:ser>
        <c:dLbls>
          <c:showLegendKey val="0"/>
          <c:showVal val="0"/>
          <c:showCatName val="0"/>
          <c:showSerName val="0"/>
          <c:showPercent val="0"/>
          <c:showBubbleSize val="0"/>
        </c:dLbls>
        <c:marker val="1"/>
        <c:smooth val="0"/>
        <c:axId val="170879064"/>
        <c:axId val="170878672"/>
      </c:lineChart>
      <c:dateAx>
        <c:axId val="170877888"/>
        <c:scaling>
          <c:orientation val="minMax"/>
        </c:scaling>
        <c:delete val="0"/>
        <c:axPos val="b"/>
        <c:numFmt formatCode="mmm\ yy" sourceLinked="0"/>
        <c:majorTickMark val="out"/>
        <c:minorTickMark val="none"/>
        <c:tickLblPos val="nextTo"/>
        <c:txPr>
          <a:bodyPr rot="-5400000" vert="horz"/>
          <a:lstStyle/>
          <a:p>
            <a:pPr>
              <a:defRPr/>
            </a:pPr>
            <a:endParaRPr lang="en-US"/>
          </a:p>
        </c:txPr>
        <c:crossAx val="170878280"/>
        <c:crosses val="autoZero"/>
        <c:auto val="1"/>
        <c:lblOffset val="100"/>
        <c:baseTimeUnit val="days"/>
      </c:dateAx>
      <c:valAx>
        <c:axId val="170878280"/>
        <c:scaling>
          <c:orientation val="minMax"/>
        </c:scaling>
        <c:delete val="0"/>
        <c:axPos val="l"/>
        <c:title>
          <c:tx>
            <c:rich>
              <a:bodyPr rot="0" vert="horz"/>
              <a:lstStyle/>
              <a:p>
                <a:pPr>
                  <a:defRPr/>
                </a:pPr>
                <a:r>
                  <a:rPr lang="en-US"/>
                  <a:t>'000 b/d</a:t>
                </a:r>
              </a:p>
            </c:rich>
          </c:tx>
          <c:layout/>
          <c:overlay val="0"/>
        </c:title>
        <c:numFmt formatCode="#,##0" sourceLinked="0"/>
        <c:majorTickMark val="out"/>
        <c:minorTickMark val="none"/>
        <c:tickLblPos val="nextTo"/>
        <c:crossAx val="170877888"/>
        <c:crosses val="autoZero"/>
        <c:crossBetween val="between"/>
      </c:valAx>
      <c:valAx>
        <c:axId val="170878672"/>
        <c:scaling>
          <c:orientation val="minMax"/>
        </c:scaling>
        <c:delete val="0"/>
        <c:axPos val="r"/>
        <c:title>
          <c:tx>
            <c:rich>
              <a:bodyPr rot="0" vert="horz"/>
              <a:lstStyle/>
              <a:p>
                <a:pPr>
                  <a:defRPr/>
                </a:pPr>
                <a:r>
                  <a:rPr lang="en-US"/>
                  <a:t>$/bl</a:t>
                </a:r>
              </a:p>
            </c:rich>
          </c:tx>
          <c:layout/>
          <c:overlay val="0"/>
        </c:title>
        <c:numFmt formatCode="0" sourceLinked="0"/>
        <c:majorTickMark val="out"/>
        <c:minorTickMark val="none"/>
        <c:tickLblPos val="nextTo"/>
        <c:crossAx val="170879064"/>
        <c:crosses val="max"/>
        <c:crossBetween val="between"/>
      </c:valAx>
      <c:dateAx>
        <c:axId val="170879064"/>
        <c:scaling>
          <c:orientation val="minMax"/>
        </c:scaling>
        <c:delete val="1"/>
        <c:axPos val="b"/>
        <c:numFmt formatCode="dd\-mmm\-yyyy" sourceLinked="1"/>
        <c:majorTickMark val="out"/>
        <c:minorTickMark val="none"/>
        <c:tickLblPos val="nextTo"/>
        <c:crossAx val="170878672"/>
        <c:crosses val="autoZero"/>
        <c:auto val="1"/>
        <c:lblOffset val="100"/>
        <c:baseTimeUnit val="days"/>
      </c:date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imports from Nigeria ('000 b/d) </a:t>
            </a:r>
          </a:p>
        </c:rich>
      </c:tx>
      <c:layout/>
      <c:overlay val="0"/>
    </c:title>
    <c:autoTitleDeleted val="0"/>
    <c:plotArea>
      <c:layout/>
      <c:lineChart>
        <c:grouping val="standard"/>
        <c:varyColors val="0"/>
        <c:ser>
          <c:idx val="0"/>
          <c:order val="0"/>
          <c:marker>
            <c:symbol val="none"/>
          </c:marker>
          <c:cat>
            <c:numRef>
              <c:f>[PET_MOVE_NETI_A_EPC0_IMN_MBBLPD_M.xls]Sheet1!$A$4:$A$22</c:f>
              <c:numCache>
                <c:formatCode>mmm\-yy</c:formatCode>
                <c:ptCount val="19"/>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numCache>
            </c:numRef>
          </c:cat>
          <c:val>
            <c:numRef>
              <c:f>[PET_MOVE_NETI_A_EPC0_IMN_MBBLPD_M.xls]Sheet1!$C$4:$C$22</c:f>
              <c:numCache>
                <c:formatCode>General</c:formatCode>
                <c:ptCount val="19"/>
                <c:pt idx="0">
                  <c:v>19</c:v>
                </c:pt>
                <c:pt idx="1">
                  <c:v>2</c:v>
                </c:pt>
                <c:pt idx="2">
                  <c:v>67</c:v>
                </c:pt>
                <c:pt idx="3">
                  <c:v>48</c:v>
                </c:pt>
                <c:pt idx="4">
                  <c:v>43</c:v>
                </c:pt>
                <c:pt idx="5">
                  <c:v>0</c:v>
                </c:pt>
                <c:pt idx="6">
                  <c:v>106</c:v>
                </c:pt>
                <c:pt idx="7">
                  <c:v>70</c:v>
                </c:pt>
                <c:pt idx="8">
                  <c:v>57</c:v>
                </c:pt>
                <c:pt idx="9">
                  <c:v>37</c:v>
                </c:pt>
                <c:pt idx="10">
                  <c:v>72</c:v>
                </c:pt>
                <c:pt idx="11">
                  <c:v>125</c:v>
                </c:pt>
                <c:pt idx="12">
                  <c:v>92</c:v>
                </c:pt>
                <c:pt idx="13">
                  <c:v>257</c:v>
                </c:pt>
                <c:pt idx="14">
                  <c:v>269</c:v>
                </c:pt>
                <c:pt idx="15">
                  <c:v>218</c:v>
                </c:pt>
                <c:pt idx="16">
                  <c:v>241</c:v>
                </c:pt>
                <c:pt idx="17">
                  <c:v>234</c:v>
                </c:pt>
                <c:pt idx="18">
                  <c:v>272</c:v>
                </c:pt>
              </c:numCache>
            </c:numRef>
          </c:val>
          <c:smooth val="0"/>
        </c:ser>
        <c:dLbls>
          <c:showLegendKey val="0"/>
          <c:showVal val="0"/>
          <c:showCatName val="0"/>
          <c:showSerName val="0"/>
          <c:showPercent val="0"/>
          <c:showBubbleSize val="0"/>
        </c:dLbls>
        <c:smooth val="0"/>
        <c:axId val="171694928"/>
        <c:axId val="171695320"/>
      </c:lineChart>
      <c:dateAx>
        <c:axId val="171694928"/>
        <c:scaling>
          <c:orientation val="minMax"/>
        </c:scaling>
        <c:delete val="0"/>
        <c:axPos val="b"/>
        <c:numFmt formatCode="mmm\ yy" sourceLinked="0"/>
        <c:majorTickMark val="out"/>
        <c:minorTickMark val="none"/>
        <c:tickLblPos val="nextTo"/>
        <c:txPr>
          <a:bodyPr rot="-5400000" vert="horz"/>
          <a:lstStyle/>
          <a:p>
            <a:pPr>
              <a:defRPr/>
            </a:pPr>
            <a:endParaRPr lang="en-US"/>
          </a:p>
        </c:txPr>
        <c:crossAx val="171695320"/>
        <c:crosses val="autoZero"/>
        <c:auto val="1"/>
        <c:lblOffset val="100"/>
        <c:baseTimeUnit val="months"/>
      </c:dateAx>
      <c:valAx>
        <c:axId val="171695320"/>
        <c:scaling>
          <c:orientation val="minMax"/>
        </c:scaling>
        <c:delete val="0"/>
        <c:axPos val="l"/>
        <c:numFmt formatCode="General" sourceLinked="1"/>
        <c:majorTickMark val="out"/>
        <c:minorTickMark val="none"/>
        <c:tickLblPos val="nextTo"/>
        <c:crossAx val="171694928"/>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Nigerian Qua Iboe vs US LLS ($/bl)</a:t>
            </a:r>
          </a:p>
        </c:rich>
      </c:tx>
      <c:layout>
        <c:manualLayout>
          <c:xMode val="edge"/>
          <c:yMode val="edge"/>
          <c:x val="0.12687129796165428"/>
          <c:y val="0.125"/>
        </c:manualLayout>
      </c:layout>
      <c:overlay val="0"/>
    </c:title>
    <c:autoTitleDeleted val="0"/>
    <c:plotArea>
      <c:layout/>
      <c:lineChart>
        <c:grouping val="standard"/>
        <c:varyColors val="0"/>
        <c:ser>
          <c:idx val="0"/>
          <c:order val="0"/>
          <c:marker>
            <c:symbol val="none"/>
          </c:marker>
          <c:cat>
            <c:numRef>
              <c:f>Sheet1!$A$22:$A$439</c:f>
              <c:numCache>
                <c:formatCode>dd\-mmm\-yyyy</c:formatCode>
                <c:ptCount val="418"/>
                <c:pt idx="0">
                  <c:v>42034</c:v>
                </c:pt>
                <c:pt idx="1">
                  <c:v>42037</c:v>
                </c:pt>
                <c:pt idx="2">
                  <c:v>42038</c:v>
                </c:pt>
                <c:pt idx="3">
                  <c:v>42039</c:v>
                </c:pt>
                <c:pt idx="4">
                  <c:v>42040</c:v>
                </c:pt>
                <c:pt idx="5">
                  <c:v>42041</c:v>
                </c:pt>
                <c:pt idx="6">
                  <c:v>42044</c:v>
                </c:pt>
                <c:pt idx="7">
                  <c:v>42045</c:v>
                </c:pt>
                <c:pt idx="8">
                  <c:v>42046</c:v>
                </c:pt>
                <c:pt idx="9">
                  <c:v>42047</c:v>
                </c:pt>
                <c:pt idx="10">
                  <c:v>42048</c:v>
                </c:pt>
                <c:pt idx="11">
                  <c:v>42052</c:v>
                </c:pt>
                <c:pt idx="12">
                  <c:v>42053</c:v>
                </c:pt>
                <c:pt idx="13">
                  <c:v>42054</c:v>
                </c:pt>
                <c:pt idx="14">
                  <c:v>42055</c:v>
                </c:pt>
                <c:pt idx="15">
                  <c:v>42058</c:v>
                </c:pt>
                <c:pt idx="16">
                  <c:v>42059</c:v>
                </c:pt>
                <c:pt idx="17">
                  <c:v>42060</c:v>
                </c:pt>
                <c:pt idx="18">
                  <c:v>42061</c:v>
                </c:pt>
                <c:pt idx="19">
                  <c:v>42062</c:v>
                </c:pt>
                <c:pt idx="20">
                  <c:v>42065</c:v>
                </c:pt>
                <c:pt idx="21">
                  <c:v>42066</c:v>
                </c:pt>
                <c:pt idx="22">
                  <c:v>42067</c:v>
                </c:pt>
                <c:pt idx="23">
                  <c:v>42068</c:v>
                </c:pt>
                <c:pt idx="24">
                  <c:v>42069</c:v>
                </c:pt>
                <c:pt idx="25">
                  <c:v>42072</c:v>
                </c:pt>
                <c:pt idx="26">
                  <c:v>42073</c:v>
                </c:pt>
                <c:pt idx="27">
                  <c:v>42074</c:v>
                </c:pt>
                <c:pt idx="28">
                  <c:v>42075</c:v>
                </c:pt>
                <c:pt idx="29">
                  <c:v>42076</c:v>
                </c:pt>
                <c:pt idx="30">
                  <c:v>42079</c:v>
                </c:pt>
                <c:pt idx="31">
                  <c:v>42080</c:v>
                </c:pt>
                <c:pt idx="32">
                  <c:v>42081</c:v>
                </c:pt>
                <c:pt idx="33">
                  <c:v>42082</c:v>
                </c:pt>
                <c:pt idx="34">
                  <c:v>42083</c:v>
                </c:pt>
                <c:pt idx="35">
                  <c:v>42086</c:v>
                </c:pt>
                <c:pt idx="36">
                  <c:v>42087</c:v>
                </c:pt>
                <c:pt idx="37">
                  <c:v>42088</c:v>
                </c:pt>
                <c:pt idx="38">
                  <c:v>42089</c:v>
                </c:pt>
                <c:pt idx="39">
                  <c:v>42090</c:v>
                </c:pt>
                <c:pt idx="40">
                  <c:v>42093</c:v>
                </c:pt>
                <c:pt idx="41">
                  <c:v>42094</c:v>
                </c:pt>
                <c:pt idx="42">
                  <c:v>42095</c:v>
                </c:pt>
                <c:pt idx="43">
                  <c:v>42096</c:v>
                </c:pt>
                <c:pt idx="44">
                  <c:v>42101</c:v>
                </c:pt>
                <c:pt idx="45">
                  <c:v>42102</c:v>
                </c:pt>
                <c:pt idx="46">
                  <c:v>42103</c:v>
                </c:pt>
                <c:pt idx="47">
                  <c:v>42104</c:v>
                </c:pt>
                <c:pt idx="48">
                  <c:v>42107</c:v>
                </c:pt>
                <c:pt idx="49">
                  <c:v>42108</c:v>
                </c:pt>
                <c:pt idx="50">
                  <c:v>42109</c:v>
                </c:pt>
                <c:pt idx="51">
                  <c:v>42110</c:v>
                </c:pt>
                <c:pt idx="52">
                  <c:v>42111</c:v>
                </c:pt>
                <c:pt idx="53">
                  <c:v>42114</c:v>
                </c:pt>
                <c:pt idx="54">
                  <c:v>42115</c:v>
                </c:pt>
                <c:pt idx="55">
                  <c:v>42116</c:v>
                </c:pt>
                <c:pt idx="56">
                  <c:v>42117</c:v>
                </c:pt>
                <c:pt idx="57">
                  <c:v>42118</c:v>
                </c:pt>
                <c:pt idx="58">
                  <c:v>42121</c:v>
                </c:pt>
                <c:pt idx="59">
                  <c:v>42122</c:v>
                </c:pt>
                <c:pt idx="60">
                  <c:v>42123</c:v>
                </c:pt>
                <c:pt idx="61">
                  <c:v>42124</c:v>
                </c:pt>
                <c:pt idx="62">
                  <c:v>42125</c:v>
                </c:pt>
                <c:pt idx="63">
                  <c:v>42129</c:v>
                </c:pt>
                <c:pt idx="64">
                  <c:v>42130</c:v>
                </c:pt>
                <c:pt idx="65">
                  <c:v>42131</c:v>
                </c:pt>
                <c:pt idx="66">
                  <c:v>42132</c:v>
                </c:pt>
                <c:pt idx="67">
                  <c:v>42135</c:v>
                </c:pt>
                <c:pt idx="68">
                  <c:v>42136</c:v>
                </c:pt>
                <c:pt idx="69">
                  <c:v>42137</c:v>
                </c:pt>
                <c:pt idx="70">
                  <c:v>42138</c:v>
                </c:pt>
                <c:pt idx="71">
                  <c:v>42139</c:v>
                </c:pt>
                <c:pt idx="72">
                  <c:v>42142</c:v>
                </c:pt>
                <c:pt idx="73">
                  <c:v>42143</c:v>
                </c:pt>
                <c:pt idx="74">
                  <c:v>42144</c:v>
                </c:pt>
                <c:pt idx="75">
                  <c:v>42145</c:v>
                </c:pt>
                <c:pt idx="76">
                  <c:v>42146</c:v>
                </c:pt>
                <c:pt idx="77">
                  <c:v>42150</c:v>
                </c:pt>
                <c:pt idx="78">
                  <c:v>42151</c:v>
                </c:pt>
                <c:pt idx="79">
                  <c:v>42152</c:v>
                </c:pt>
                <c:pt idx="80">
                  <c:v>42153</c:v>
                </c:pt>
                <c:pt idx="81">
                  <c:v>42156</c:v>
                </c:pt>
                <c:pt idx="82">
                  <c:v>42157</c:v>
                </c:pt>
                <c:pt idx="83">
                  <c:v>42158</c:v>
                </c:pt>
                <c:pt idx="84">
                  <c:v>42159</c:v>
                </c:pt>
                <c:pt idx="85">
                  <c:v>42160</c:v>
                </c:pt>
                <c:pt idx="86">
                  <c:v>42163</c:v>
                </c:pt>
                <c:pt idx="87">
                  <c:v>42164</c:v>
                </c:pt>
                <c:pt idx="88">
                  <c:v>42165</c:v>
                </c:pt>
                <c:pt idx="89">
                  <c:v>42166</c:v>
                </c:pt>
                <c:pt idx="90">
                  <c:v>42167</c:v>
                </c:pt>
                <c:pt idx="91">
                  <c:v>42170</c:v>
                </c:pt>
                <c:pt idx="92">
                  <c:v>42171</c:v>
                </c:pt>
                <c:pt idx="93">
                  <c:v>42172</c:v>
                </c:pt>
                <c:pt idx="94">
                  <c:v>42173</c:v>
                </c:pt>
                <c:pt idx="95">
                  <c:v>42174</c:v>
                </c:pt>
                <c:pt idx="96">
                  <c:v>42177</c:v>
                </c:pt>
                <c:pt idx="97">
                  <c:v>42178</c:v>
                </c:pt>
                <c:pt idx="98">
                  <c:v>42179</c:v>
                </c:pt>
                <c:pt idx="99">
                  <c:v>42180</c:v>
                </c:pt>
                <c:pt idx="100">
                  <c:v>42181</c:v>
                </c:pt>
                <c:pt idx="101">
                  <c:v>42184</c:v>
                </c:pt>
                <c:pt idx="102">
                  <c:v>42185</c:v>
                </c:pt>
                <c:pt idx="103">
                  <c:v>42186</c:v>
                </c:pt>
                <c:pt idx="104">
                  <c:v>42187</c:v>
                </c:pt>
                <c:pt idx="105">
                  <c:v>42191</c:v>
                </c:pt>
                <c:pt idx="106">
                  <c:v>42192</c:v>
                </c:pt>
                <c:pt idx="107">
                  <c:v>42193</c:v>
                </c:pt>
                <c:pt idx="108">
                  <c:v>42194</c:v>
                </c:pt>
                <c:pt idx="109">
                  <c:v>42195</c:v>
                </c:pt>
                <c:pt idx="110">
                  <c:v>42198</c:v>
                </c:pt>
                <c:pt idx="111">
                  <c:v>42199</c:v>
                </c:pt>
                <c:pt idx="112">
                  <c:v>42200</c:v>
                </c:pt>
                <c:pt idx="113">
                  <c:v>42201</c:v>
                </c:pt>
                <c:pt idx="114">
                  <c:v>42202</c:v>
                </c:pt>
                <c:pt idx="115">
                  <c:v>42205</c:v>
                </c:pt>
                <c:pt idx="116">
                  <c:v>42206</c:v>
                </c:pt>
                <c:pt idx="117">
                  <c:v>42207</c:v>
                </c:pt>
                <c:pt idx="118">
                  <c:v>42208</c:v>
                </c:pt>
                <c:pt idx="119">
                  <c:v>42209</c:v>
                </c:pt>
                <c:pt idx="120">
                  <c:v>42212</c:v>
                </c:pt>
                <c:pt idx="121">
                  <c:v>42213</c:v>
                </c:pt>
                <c:pt idx="122">
                  <c:v>42214</c:v>
                </c:pt>
                <c:pt idx="123">
                  <c:v>42215</c:v>
                </c:pt>
                <c:pt idx="124">
                  <c:v>42216</c:v>
                </c:pt>
                <c:pt idx="125">
                  <c:v>42219</c:v>
                </c:pt>
                <c:pt idx="126">
                  <c:v>42220</c:v>
                </c:pt>
                <c:pt idx="127">
                  <c:v>42221</c:v>
                </c:pt>
                <c:pt idx="128">
                  <c:v>42222</c:v>
                </c:pt>
                <c:pt idx="129">
                  <c:v>42223</c:v>
                </c:pt>
                <c:pt idx="130">
                  <c:v>42226</c:v>
                </c:pt>
                <c:pt idx="131">
                  <c:v>42227</c:v>
                </c:pt>
                <c:pt idx="132">
                  <c:v>42228</c:v>
                </c:pt>
                <c:pt idx="133">
                  <c:v>42229</c:v>
                </c:pt>
                <c:pt idx="134">
                  <c:v>42230</c:v>
                </c:pt>
                <c:pt idx="135">
                  <c:v>42233</c:v>
                </c:pt>
                <c:pt idx="136">
                  <c:v>42234</c:v>
                </c:pt>
                <c:pt idx="137">
                  <c:v>42235</c:v>
                </c:pt>
                <c:pt idx="138">
                  <c:v>42236</c:v>
                </c:pt>
                <c:pt idx="139">
                  <c:v>42237</c:v>
                </c:pt>
                <c:pt idx="140">
                  <c:v>42240</c:v>
                </c:pt>
                <c:pt idx="141">
                  <c:v>42241</c:v>
                </c:pt>
                <c:pt idx="142">
                  <c:v>42242</c:v>
                </c:pt>
                <c:pt idx="143">
                  <c:v>42243</c:v>
                </c:pt>
                <c:pt idx="144">
                  <c:v>42244</c:v>
                </c:pt>
                <c:pt idx="145">
                  <c:v>42248</c:v>
                </c:pt>
                <c:pt idx="146">
                  <c:v>42249</c:v>
                </c:pt>
                <c:pt idx="147">
                  <c:v>42250</c:v>
                </c:pt>
                <c:pt idx="148">
                  <c:v>42251</c:v>
                </c:pt>
                <c:pt idx="149">
                  <c:v>42255</c:v>
                </c:pt>
                <c:pt idx="150">
                  <c:v>42256</c:v>
                </c:pt>
                <c:pt idx="151">
                  <c:v>42257</c:v>
                </c:pt>
                <c:pt idx="152">
                  <c:v>42258</c:v>
                </c:pt>
                <c:pt idx="153">
                  <c:v>42261</c:v>
                </c:pt>
                <c:pt idx="154">
                  <c:v>42262</c:v>
                </c:pt>
                <c:pt idx="155">
                  <c:v>42263</c:v>
                </c:pt>
                <c:pt idx="156">
                  <c:v>42264</c:v>
                </c:pt>
                <c:pt idx="157">
                  <c:v>42265</c:v>
                </c:pt>
                <c:pt idx="158">
                  <c:v>42268</c:v>
                </c:pt>
                <c:pt idx="159">
                  <c:v>42269</c:v>
                </c:pt>
                <c:pt idx="160">
                  <c:v>42270</c:v>
                </c:pt>
                <c:pt idx="161">
                  <c:v>42271</c:v>
                </c:pt>
                <c:pt idx="162">
                  <c:v>42272</c:v>
                </c:pt>
                <c:pt idx="163">
                  <c:v>42275</c:v>
                </c:pt>
                <c:pt idx="164">
                  <c:v>42276</c:v>
                </c:pt>
                <c:pt idx="165">
                  <c:v>42277</c:v>
                </c:pt>
                <c:pt idx="166">
                  <c:v>42278</c:v>
                </c:pt>
                <c:pt idx="167">
                  <c:v>42279</c:v>
                </c:pt>
                <c:pt idx="168">
                  <c:v>42282</c:v>
                </c:pt>
                <c:pt idx="169">
                  <c:v>42283</c:v>
                </c:pt>
                <c:pt idx="170">
                  <c:v>42284</c:v>
                </c:pt>
                <c:pt idx="171">
                  <c:v>42285</c:v>
                </c:pt>
                <c:pt idx="172">
                  <c:v>42286</c:v>
                </c:pt>
                <c:pt idx="173">
                  <c:v>42289</c:v>
                </c:pt>
                <c:pt idx="174">
                  <c:v>42290</c:v>
                </c:pt>
                <c:pt idx="175">
                  <c:v>42291</c:v>
                </c:pt>
                <c:pt idx="176">
                  <c:v>42292</c:v>
                </c:pt>
                <c:pt idx="177">
                  <c:v>42293</c:v>
                </c:pt>
                <c:pt idx="178">
                  <c:v>42296</c:v>
                </c:pt>
                <c:pt idx="179">
                  <c:v>42297</c:v>
                </c:pt>
                <c:pt idx="180">
                  <c:v>42298</c:v>
                </c:pt>
                <c:pt idx="181">
                  <c:v>42299</c:v>
                </c:pt>
                <c:pt idx="182">
                  <c:v>42300</c:v>
                </c:pt>
                <c:pt idx="183">
                  <c:v>42303</c:v>
                </c:pt>
                <c:pt idx="184">
                  <c:v>42304</c:v>
                </c:pt>
                <c:pt idx="185">
                  <c:v>42305</c:v>
                </c:pt>
                <c:pt idx="186">
                  <c:v>42306</c:v>
                </c:pt>
                <c:pt idx="187">
                  <c:v>42307</c:v>
                </c:pt>
                <c:pt idx="188">
                  <c:v>42310</c:v>
                </c:pt>
                <c:pt idx="189">
                  <c:v>42311</c:v>
                </c:pt>
                <c:pt idx="190">
                  <c:v>42312</c:v>
                </c:pt>
                <c:pt idx="191">
                  <c:v>42313</c:v>
                </c:pt>
                <c:pt idx="192">
                  <c:v>42314</c:v>
                </c:pt>
                <c:pt idx="193">
                  <c:v>42317</c:v>
                </c:pt>
                <c:pt idx="194">
                  <c:v>42318</c:v>
                </c:pt>
                <c:pt idx="195">
                  <c:v>42319</c:v>
                </c:pt>
                <c:pt idx="196">
                  <c:v>42320</c:v>
                </c:pt>
                <c:pt idx="197">
                  <c:v>42321</c:v>
                </c:pt>
                <c:pt idx="198">
                  <c:v>42324</c:v>
                </c:pt>
                <c:pt idx="199">
                  <c:v>42325</c:v>
                </c:pt>
                <c:pt idx="200">
                  <c:v>42326</c:v>
                </c:pt>
                <c:pt idx="201">
                  <c:v>42327</c:v>
                </c:pt>
                <c:pt idx="202">
                  <c:v>42328</c:v>
                </c:pt>
                <c:pt idx="203">
                  <c:v>42331</c:v>
                </c:pt>
                <c:pt idx="204">
                  <c:v>42332</c:v>
                </c:pt>
                <c:pt idx="205">
                  <c:v>42333</c:v>
                </c:pt>
                <c:pt idx="206">
                  <c:v>42338</c:v>
                </c:pt>
                <c:pt idx="207">
                  <c:v>42339</c:v>
                </c:pt>
                <c:pt idx="208">
                  <c:v>42340</c:v>
                </c:pt>
                <c:pt idx="209">
                  <c:v>42341</c:v>
                </c:pt>
                <c:pt idx="210">
                  <c:v>42342</c:v>
                </c:pt>
                <c:pt idx="211">
                  <c:v>42345</c:v>
                </c:pt>
                <c:pt idx="212">
                  <c:v>42346</c:v>
                </c:pt>
                <c:pt idx="213">
                  <c:v>42347</c:v>
                </c:pt>
                <c:pt idx="214">
                  <c:v>42348</c:v>
                </c:pt>
                <c:pt idx="215">
                  <c:v>42349</c:v>
                </c:pt>
                <c:pt idx="216">
                  <c:v>42352</c:v>
                </c:pt>
                <c:pt idx="217">
                  <c:v>42353</c:v>
                </c:pt>
                <c:pt idx="218">
                  <c:v>42354</c:v>
                </c:pt>
                <c:pt idx="219">
                  <c:v>42355</c:v>
                </c:pt>
                <c:pt idx="220">
                  <c:v>42356</c:v>
                </c:pt>
                <c:pt idx="221">
                  <c:v>42359</c:v>
                </c:pt>
                <c:pt idx="222">
                  <c:v>42360</c:v>
                </c:pt>
                <c:pt idx="223">
                  <c:v>42361</c:v>
                </c:pt>
                <c:pt idx="224">
                  <c:v>42362</c:v>
                </c:pt>
                <c:pt idx="225">
                  <c:v>42367</c:v>
                </c:pt>
                <c:pt idx="226">
                  <c:v>42368</c:v>
                </c:pt>
                <c:pt idx="227">
                  <c:v>42369</c:v>
                </c:pt>
                <c:pt idx="228">
                  <c:v>42373</c:v>
                </c:pt>
                <c:pt idx="229">
                  <c:v>42374</c:v>
                </c:pt>
                <c:pt idx="230">
                  <c:v>42375</c:v>
                </c:pt>
                <c:pt idx="231">
                  <c:v>42376</c:v>
                </c:pt>
                <c:pt idx="232">
                  <c:v>42377</c:v>
                </c:pt>
                <c:pt idx="233">
                  <c:v>42380</c:v>
                </c:pt>
                <c:pt idx="234">
                  <c:v>42381</c:v>
                </c:pt>
                <c:pt idx="235">
                  <c:v>42382</c:v>
                </c:pt>
                <c:pt idx="236">
                  <c:v>42383</c:v>
                </c:pt>
                <c:pt idx="237">
                  <c:v>42384</c:v>
                </c:pt>
                <c:pt idx="238">
                  <c:v>42388</c:v>
                </c:pt>
                <c:pt idx="239">
                  <c:v>42389</c:v>
                </c:pt>
                <c:pt idx="240">
                  <c:v>42390</c:v>
                </c:pt>
                <c:pt idx="241">
                  <c:v>42391</c:v>
                </c:pt>
                <c:pt idx="242">
                  <c:v>42394</c:v>
                </c:pt>
                <c:pt idx="243">
                  <c:v>42395</c:v>
                </c:pt>
                <c:pt idx="244">
                  <c:v>42396</c:v>
                </c:pt>
                <c:pt idx="245">
                  <c:v>42397</c:v>
                </c:pt>
                <c:pt idx="246">
                  <c:v>42398</c:v>
                </c:pt>
                <c:pt idx="247">
                  <c:v>42401</c:v>
                </c:pt>
                <c:pt idx="248">
                  <c:v>42402</c:v>
                </c:pt>
                <c:pt idx="249">
                  <c:v>42403</c:v>
                </c:pt>
                <c:pt idx="250">
                  <c:v>42404</c:v>
                </c:pt>
                <c:pt idx="251">
                  <c:v>42405</c:v>
                </c:pt>
                <c:pt idx="252">
                  <c:v>42408</c:v>
                </c:pt>
                <c:pt idx="253">
                  <c:v>42409</c:v>
                </c:pt>
                <c:pt idx="254">
                  <c:v>42410</c:v>
                </c:pt>
                <c:pt idx="255">
                  <c:v>42411</c:v>
                </c:pt>
                <c:pt idx="256">
                  <c:v>42412</c:v>
                </c:pt>
                <c:pt idx="257">
                  <c:v>42416</c:v>
                </c:pt>
                <c:pt idx="258">
                  <c:v>42417</c:v>
                </c:pt>
                <c:pt idx="259">
                  <c:v>42418</c:v>
                </c:pt>
                <c:pt idx="260">
                  <c:v>42419</c:v>
                </c:pt>
                <c:pt idx="261">
                  <c:v>42422</c:v>
                </c:pt>
                <c:pt idx="262">
                  <c:v>42423</c:v>
                </c:pt>
                <c:pt idx="263">
                  <c:v>42424</c:v>
                </c:pt>
                <c:pt idx="264">
                  <c:v>42425</c:v>
                </c:pt>
                <c:pt idx="265">
                  <c:v>42426</c:v>
                </c:pt>
                <c:pt idx="266">
                  <c:v>42429</c:v>
                </c:pt>
                <c:pt idx="267">
                  <c:v>42430</c:v>
                </c:pt>
                <c:pt idx="268">
                  <c:v>42431</c:v>
                </c:pt>
                <c:pt idx="269">
                  <c:v>42432</c:v>
                </c:pt>
                <c:pt idx="270">
                  <c:v>42433</c:v>
                </c:pt>
                <c:pt idx="271">
                  <c:v>42436</c:v>
                </c:pt>
                <c:pt idx="272">
                  <c:v>42437</c:v>
                </c:pt>
                <c:pt idx="273">
                  <c:v>42438</c:v>
                </c:pt>
                <c:pt idx="274">
                  <c:v>42439</c:v>
                </c:pt>
                <c:pt idx="275">
                  <c:v>42440</c:v>
                </c:pt>
                <c:pt idx="276">
                  <c:v>42443</c:v>
                </c:pt>
                <c:pt idx="277">
                  <c:v>42444</c:v>
                </c:pt>
                <c:pt idx="278">
                  <c:v>42445</c:v>
                </c:pt>
                <c:pt idx="279">
                  <c:v>42446</c:v>
                </c:pt>
                <c:pt idx="280">
                  <c:v>42447</c:v>
                </c:pt>
                <c:pt idx="281">
                  <c:v>42450</c:v>
                </c:pt>
                <c:pt idx="282">
                  <c:v>42451</c:v>
                </c:pt>
                <c:pt idx="283">
                  <c:v>42452</c:v>
                </c:pt>
                <c:pt idx="284">
                  <c:v>42453</c:v>
                </c:pt>
                <c:pt idx="285">
                  <c:v>42458</c:v>
                </c:pt>
                <c:pt idx="286">
                  <c:v>42459</c:v>
                </c:pt>
                <c:pt idx="287">
                  <c:v>42460</c:v>
                </c:pt>
                <c:pt idx="288">
                  <c:v>42461</c:v>
                </c:pt>
                <c:pt idx="289">
                  <c:v>42464</c:v>
                </c:pt>
                <c:pt idx="290">
                  <c:v>42465</c:v>
                </c:pt>
                <c:pt idx="291">
                  <c:v>42466</c:v>
                </c:pt>
                <c:pt idx="292">
                  <c:v>42467</c:v>
                </c:pt>
                <c:pt idx="293">
                  <c:v>42468</c:v>
                </c:pt>
                <c:pt idx="294">
                  <c:v>42471</c:v>
                </c:pt>
                <c:pt idx="295">
                  <c:v>42472</c:v>
                </c:pt>
                <c:pt idx="296">
                  <c:v>42473</c:v>
                </c:pt>
                <c:pt idx="297">
                  <c:v>42474</c:v>
                </c:pt>
                <c:pt idx="298">
                  <c:v>42475</c:v>
                </c:pt>
                <c:pt idx="299">
                  <c:v>42478</c:v>
                </c:pt>
                <c:pt idx="300">
                  <c:v>42479</c:v>
                </c:pt>
                <c:pt idx="301">
                  <c:v>42480</c:v>
                </c:pt>
                <c:pt idx="302">
                  <c:v>42481</c:v>
                </c:pt>
                <c:pt idx="303">
                  <c:v>42482</c:v>
                </c:pt>
                <c:pt idx="304">
                  <c:v>42485</c:v>
                </c:pt>
                <c:pt idx="305">
                  <c:v>42486</c:v>
                </c:pt>
                <c:pt idx="306">
                  <c:v>42487</c:v>
                </c:pt>
                <c:pt idx="307">
                  <c:v>42488</c:v>
                </c:pt>
                <c:pt idx="308">
                  <c:v>42489</c:v>
                </c:pt>
                <c:pt idx="309">
                  <c:v>42493</c:v>
                </c:pt>
                <c:pt idx="310">
                  <c:v>42494</c:v>
                </c:pt>
                <c:pt idx="311">
                  <c:v>42495</c:v>
                </c:pt>
                <c:pt idx="312">
                  <c:v>42496</c:v>
                </c:pt>
                <c:pt idx="313">
                  <c:v>42499</c:v>
                </c:pt>
                <c:pt idx="314">
                  <c:v>42500</c:v>
                </c:pt>
                <c:pt idx="315">
                  <c:v>42501</c:v>
                </c:pt>
                <c:pt idx="316">
                  <c:v>42502</c:v>
                </c:pt>
                <c:pt idx="317">
                  <c:v>42503</c:v>
                </c:pt>
                <c:pt idx="318">
                  <c:v>42506</c:v>
                </c:pt>
                <c:pt idx="319">
                  <c:v>42507</c:v>
                </c:pt>
                <c:pt idx="320">
                  <c:v>42508</c:v>
                </c:pt>
                <c:pt idx="321">
                  <c:v>42509</c:v>
                </c:pt>
                <c:pt idx="322">
                  <c:v>42510</c:v>
                </c:pt>
                <c:pt idx="323">
                  <c:v>42513</c:v>
                </c:pt>
                <c:pt idx="324">
                  <c:v>42514</c:v>
                </c:pt>
                <c:pt idx="325">
                  <c:v>42515</c:v>
                </c:pt>
                <c:pt idx="326">
                  <c:v>42516</c:v>
                </c:pt>
                <c:pt idx="327">
                  <c:v>42517</c:v>
                </c:pt>
                <c:pt idx="328">
                  <c:v>42521</c:v>
                </c:pt>
                <c:pt idx="329">
                  <c:v>42522</c:v>
                </c:pt>
                <c:pt idx="330">
                  <c:v>42523</c:v>
                </c:pt>
                <c:pt idx="331">
                  <c:v>42524</c:v>
                </c:pt>
                <c:pt idx="332">
                  <c:v>42527</c:v>
                </c:pt>
                <c:pt idx="333">
                  <c:v>42528</c:v>
                </c:pt>
                <c:pt idx="334">
                  <c:v>42529</c:v>
                </c:pt>
                <c:pt idx="335">
                  <c:v>42530</c:v>
                </c:pt>
                <c:pt idx="336">
                  <c:v>42531</c:v>
                </c:pt>
                <c:pt idx="337">
                  <c:v>42534</c:v>
                </c:pt>
                <c:pt idx="338">
                  <c:v>42535</c:v>
                </c:pt>
                <c:pt idx="339">
                  <c:v>42536</c:v>
                </c:pt>
                <c:pt idx="340">
                  <c:v>42537</c:v>
                </c:pt>
                <c:pt idx="341">
                  <c:v>42538</c:v>
                </c:pt>
                <c:pt idx="342">
                  <c:v>42541</c:v>
                </c:pt>
                <c:pt idx="343">
                  <c:v>42542</c:v>
                </c:pt>
                <c:pt idx="344">
                  <c:v>42543</c:v>
                </c:pt>
                <c:pt idx="345">
                  <c:v>42544</c:v>
                </c:pt>
                <c:pt idx="346">
                  <c:v>42545</c:v>
                </c:pt>
                <c:pt idx="347">
                  <c:v>42548</c:v>
                </c:pt>
                <c:pt idx="348">
                  <c:v>42549</c:v>
                </c:pt>
                <c:pt idx="349">
                  <c:v>42550</c:v>
                </c:pt>
                <c:pt idx="350">
                  <c:v>42551</c:v>
                </c:pt>
                <c:pt idx="351">
                  <c:v>42552</c:v>
                </c:pt>
                <c:pt idx="352">
                  <c:v>42556</c:v>
                </c:pt>
                <c:pt idx="353">
                  <c:v>42557</c:v>
                </c:pt>
                <c:pt idx="354">
                  <c:v>42558</c:v>
                </c:pt>
                <c:pt idx="355">
                  <c:v>42559</c:v>
                </c:pt>
                <c:pt idx="356">
                  <c:v>42562</c:v>
                </c:pt>
                <c:pt idx="357">
                  <c:v>42563</c:v>
                </c:pt>
                <c:pt idx="358">
                  <c:v>42564</c:v>
                </c:pt>
                <c:pt idx="359">
                  <c:v>42565</c:v>
                </c:pt>
                <c:pt idx="360">
                  <c:v>42566</c:v>
                </c:pt>
                <c:pt idx="361">
                  <c:v>42569</c:v>
                </c:pt>
                <c:pt idx="362">
                  <c:v>42570</c:v>
                </c:pt>
                <c:pt idx="363">
                  <c:v>42571</c:v>
                </c:pt>
                <c:pt idx="364">
                  <c:v>42572</c:v>
                </c:pt>
                <c:pt idx="365">
                  <c:v>42573</c:v>
                </c:pt>
                <c:pt idx="366">
                  <c:v>42576</c:v>
                </c:pt>
                <c:pt idx="367">
                  <c:v>42577</c:v>
                </c:pt>
                <c:pt idx="368">
                  <c:v>42578</c:v>
                </c:pt>
                <c:pt idx="369">
                  <c:v>42579</c:v>
                </c:pt>
                <c:pt idx="370">
                  <c:v>42580</c:v>
                </c:pt>
                <c:pt idx="371">
                  <c:v>42583</c:v>
                </c:pt>
                <c:pt idx="372">
                  <c:v>42584</c:v>
                </c:pt>
                <c:pt idx="373">
                  <c:v>42585</c:v>
                </c:pt>
                <c:pt idx="374">
                  <c:v>42586</c:v>
                </c:pt>
                <c:pt idx="375">
                  <c:v>42587</c:v>
                </c:pt>
                <c:pt idx="376">
                  <c:v>42590</c:v>
                </c:pt>
                <c:pt idx="377">
                  <c:v>42591</c:v>
                </c:pt>
                <c:pt idx="378">
                  <c:v>42592</c:v>
                </c:pt>
                <c:pt idx="379">
                  <c:v>42593</c:v>
                </c:pt>
                <c:pt idx="380">
                  <c:v>42594</c:v>
                </c:pt>
                <c:pt idx="381">
                  <c:v>42597</c:v>
                </c:pt>
                <c:pt idx="382">
                  <c:v>42598</c:v>
                </c:pt>
                <c:pt idx="383">
                  <c:v>42599</c:v>
                </c:pt>
                <c:pt idx="384">
                  <c:v>42600</c:v>
                </c:pt>
                <c:pt idx="385">
                  <c:v>42601</c:v>
                </c:pt>
                <c:pt idx="386">
                  <c:v>42604</c:v>
                </c:pt>
                <c:pt idx="387">
                  <c:v>42605</c:v>
                </c:pt>
                <c:pt idx="388">
                  <c:v>42606</c:v>
                </c:pt>
                <c:pt idx="389">
                  <c:v>42607</c:v>
                </c:pt>
                <c:pt idx="390">
                  <c:v>42608</c:v>
                </c:pt>
                <c:pt idx="391">
                  <c:v>42612</c:v>
                </c:pt>
                <c:pt idx="392">
                  <c:v>42613</c:v>
                </c:pt>
                <c:pt idx="393">
                  <c:v>42614</c:v>
                </c:pt>
                <c:pt idx="394">
                  <c:v>42615</c:v>
                </c:pt>
                <c:pt idx="395">
                  <c:v>42619</c:v>
                </c:pt>
                <c:pt idx="396">
                  <c:v>42620</c:v>
                </c:pt>
                <c:pt idx="397">
                  <c:v>42621</c:v>
                </c:pt>
                <c:pt idx="398">
                  <c:v>42622</c:v>
                </c:pt>
                <c:pt idx="399">
                  <c:v>42625</c:v>
                </c:pt>
                <c:pt idx="400">
                  <c:v>42626</c:v>
                </c:pt>
                <c:pt idx="401">
                  <c:v>42627</c:v>
                </c:pt>
                <c:pt idx="402">
                  <c:v>42628</c:v>
                </c:pt>
                <c:pt idx="403">
                  <c:v>42629</c:v>
                </c:pt>
                <c:pt idx="404">
                  <c:v>42632</c:v>
                </c:pt>
                <c:pt idx="405">
                  <c:v>42633</c:v>
                </c:pt>
                <c:pt idx="406">
                  <c:v>42634</c:v>
                </c:pt>
                <c:pt idx="407">
                  <c:v>42635</c:v>
                </c:pt>
                <c:pt idx="408">
                  <c:v>42636</c:v>
                </c:pt>
                <c:pt idx="409">
                  <c:v>42639</c:v>
                </c:pt>
                <c:pt idx="410">
                  <c:v>42640</c:v>
                </c:pt>
                <c:pt idx="411">
                  <c:v>42641</c:v>
                </c:pt>
                <c:pt idx="412">
                  <c:v>42642</c:v>
                </c:pt>
                <c:pt idx="413">
                  <c:v>42643</c:v>
                </c:pt>
                <c:pt idx="414">
                  <c:v>42646</c:v>
                </c:pt>
                <c:pt idx="415">
                  <c:v>42647</c:v>
                </c:pt>
                <c:pt idx="416">
                  <c:v>42648</c:v>
                </c:pt>
                <c:pt idx="417">
                  <c:v>42649</c:v>
                </c:pt>
              </c:numCache>
            </c:numRef>
          </c:cat>
          <c:val>
            <c:numRef>
              <c:f>Sheet1!$H$22:$H$439</c:f>
              <c:numCache>
                <c:formatCode>0.000</c:formatCode>
                <c:ptCount val="418"/>
                <c:pt idx="0">
                  <c:v>-0.21999999999999886</c:v>
                </c:pt>
                <c:pt idx="1">
                  <c:v>-0.22874999999999873</c:v>
                </c:pt>
                <c:pt idx="2">
                  <c:v>-0.26199999999999868</c:v>
                </c:pt>
                <c:pt idx="3">
                  <c:v>-0.16224999999999845</c:v>
                </c:pt>
                <c:pt idx="4">
                  <c:v>-3.8999999999998633E-2</c:v>
                </c:pt>
                <c:pt idx="5">
                  <c:v>6.8250000000001518E-2</c:v>
                </c:pt>
                <c:pt idx="6">
                  <c:v>0.24400000000000155</c:v>
                </c:pt>
                <c:pt idx="7">
                  <c:v>0.39600000000000152</c:v>
                </c:pt>
                <c:pt idx="8">
                  <c:v>0.57200000000000162</c:v>
                </c:pt>
                <c:pt idx="9">
                  <c:v>0.79825000000000157</c:v>
                </c:pt>
                <c:pt idx="10">
                  <c:v>0.89450000000000107</c:v>
                </c:pt>
                <c:pt idx="11">
                  <c:v>1.138750000000001</c:v>
                </c:pt>
                <c:pt idx="12">
                  <c:v>1.4055000000000006</c:v>
                </c:pt>
                <c:pt idx="13">
                  <c:v>1.6800000000000004</c:v>
                </c:pt>
                <c:pt idx="14">
                  <c:v>2.0522500000000004</c:v>
                </c:pt>
                <c:pt idx="15">
                  <c:v>2.4304999999999999</c:v>
                </c:pt>
                <c:pt idx="16">
                  <c:v>2.8149999999999999</c:v>
                </c:pt>
                <c:pt idx="17">
                  <c:v>3.0945</c:v>
                </c:pt>
                <c:pt idx="18">
                  <c:v>3.43425</c:v>
                </c:pt>
                <c:pt idx="19">
                  <c:v>3.7204999999999999</c:v>
                </c:pt>
                <c:pt idx="20">
                  <c:v>4.168000000000001</c:v>
                </c:pt>
                <c:pt idx="21">
                  <c:v>4.4400000000000013</c:v>
                </c:pt>
                <c:pt idx="22">
                  <c:v>4.6850000000000005</c:v>
                </c:pt>
                <c:pt idx="23">
                  <c:v>4.8327499999999999</c:v>
                </c:pt>
                <c:pt idx="24">
                  <c:v>5.041500000000001</c:v>
                </c:pt>
                <c:pt idx="25">
                  <c:v>5.197000000000001</c:v>
                </c:pt>
                <c:pt idx="26">
                  <c:v>5.3467500000000019</c:v>
                </c:pt>
                <c:pt idx="27">
                  <c:v>5.4292500000000015</c:v>
                </c:pt>
                <c:pt idx="28">
                  <c:v>5.5570000000000013</c:v>
                </c:pt>
                <c:pt idx="29">
                  <c:v>5.7092500000000008</c:v>
                </c:pt>
                <c:pt idx="30">
                  <c:v>5.6917500000000008</c:v>
                </c:pt>
                <c:pt idx="31">
                  <c:v>5.6795000000000009</c:v>
                </c:pt>
                <c:pt idx="32">
                  <c:v>5.5205000000000011</c:v>
                </c:pt>
                <c:pt idx="33">
                  <c:v>5.4357500000000005</c:v>
                </c:pt>
                <c:pt idx="34">
                  <c:v>5.1860000000000017</c:v>
                </c:pt>
                <c:pt idx="35">
                  <c:v>4.7607500000000016</c:v>
                </c:pt>
                <c:pt idx="36">
                  <c:v>4.3327500000000017</c:v>
                </c:pt>
                <c:pt idx="37">
                  <c:v>4.0497500000000013</c:v>
                </c:pt>
                <c:pt idx="38">
                  <c:v>3.6677500000000007</c:v>
                </c:pt>
                <c:pt idx="39">
                  <c:v>3.4612500000000006</c:v>
                </c:pt>
                <c:pt idx="40">
                  <c:v>3.1655000000000006</c:v>
                </c:pt>
                <c:pt idx="41">
                  <c:v>2.9375000000000004</c:v>
                </c:pt>
                <c:pt idx="42">
                  <c:v>2.7737500000000002</c:v>
                </c:pt>
                <c:pt idx="43">
                  <c:v>2.4942500000000001</c:v>
                </c:pt>
                <c:pt idx="44">
                  <c:v>2.129</c:v>
                </c:pt>
                <c:pt idx="45">
                  <c:v>1.9675</c:v>
                </c:pt>
                <c:pt idx="46">
                  <c:v>1.7615000000000003</c:v>
                </c:pt>
                <c:pt idx="47">
                  <c:v>1.5335000000000001</c:v>
                </c:pt>
                <c:pt idx="48">
                  <c:v>1.2897500000000002</c:v>
                </c:pt>
                <c:pt idx="49">
                  <c:v>1.0149999999999999</c:v>
                </c:pt>
                <c:pt idx="50">
                  <c:v>0.75624999999999998</c:v>
                </c:pt>
                <c:pt idx="51">
                  <c:v>0.5442499999999999</c:v>
                </c:pt>
                <c:pt idx="52">
                  <c:v>0.47449999999999976</c:v>
                </c:pt>
                <c:pt idx="53">
                  <c:v>0.35549999999999959</c:v>
                </c:pt>
                <c:pt idx="54">
                  <c:v>0.25049999999999989</c:v>
                </c:pt>
                <c:pt idx="55">
                  <c:v>0.26574999999999988</c:v>
                </c:pt>
                <c:pt idx="56">
                  <c:v>0.28350000000000009</c:v>
                </c:pt>
                <c:pt idx="57">
                  <c:v>0.3447500000000005</c:v>
                </c:pt>
                <c:pt idx="58">
                  <c:v>0.31250000000000033</c:v>
                </c:pt>
                <c:pt idx="59">
                  <c:v>0.18400000000000033</c:v>
                </c:pt>
                <c:pt idx="60">
                  <c:v>0.13999999999999985</c:v>
                </c:pt>
                <c:pt idx="61">
                  <c:v>3.0249999999999489E-2</c:v>
                </c:pt>
                <c:pt idx="62">
                  <c:v>-1.3250000000000739E-2</c:v>
                </c:pt>
                <c:pt idx="63">
                  <c:v>-3.2750000000000765E-2</c:v>
                </c:pt>
                <c:pt idx="64">
                  <c:v>4.4749999999999089E-2</c:v>
                </c:pt>
                <c:pt idx="65">
                  <c:v>3.7499999999990761E-3</c:v>
                </c:pt>
                <c:pt idx="66">
                  <c:v>-3.0250000000001265E-2</c:v>
                </c:pt>
                <c:pt idx="67">
                  <c:v>-8.3250000000001378E-2</c:v>
                </c:pt>
                <c:pt idx="68">
                  <c:v>-8.1250000000001779E-2</c:v>
                </c:pt>
                <c:pt idx="69">
                  <c:v>5.2749999999998562E-2</c:v>
                </c:pt>
                <c:pt idx="70">
                  <c:v>0.23499999999999802</c:v>
                </c:pt>
                <c:pt idx="71">
                  <c:v>0.33224999999999805</c:v>
                </c:pt>
                <c:pt idx="72">
                  <c:v>0.34924999999999817</c:v>
                </c:pt>
                <c:pt idx="73">
                  <c:v>0.42924999999999863</c:v>
                </c:pt>
                <c:pt idx="74">
                  <c:v>0.45824999999999816</c:v>
                </c:pt>
                <c:pt idx="75">
                  <c:v>0.48924999999999808</c:v>
                </c:pt>
                <c:pt idx="76">
                  <c:v>0.50124999999999742</c:v>
                </c:pt>
                <c:pt idx="77">
                  <c:v>0.45299999999999729</c:v>
                </c:pt>
                <c:pt idx="78">
                  <c:v>0.43124999999999752</c:v>
                </c:pt>
                <c:pt idx="79">
                  <c:v>0.35374999999999729</c:v>
                </c:pt>
                <c:pt idx="80">
                  <c:v>0.28549999999999753</c:v>
                </c:pt>
                <c:pt idx="81">
                  <c:v>0.24524999999999758</c:v>
                </c:pt>
                <c:pt idx="82">
                  <c:v>0.19074999999999812</c:v>
                </c:pt>
                <c:pt idx="83">
                  <c:v>0.15349999999999825</c:v>
                </c:pt>
                <c:pt idx="84">
                  <c:v>6.8999999999998354E-2</c:v>
                </c:pt>
                <c:pt idx="85">
                  <c:v>-8.6500000000001978E-2</c:v>
                </c:pt>
                <c:pt idx="86">
                  <c:v>-0.1107500000000016</c:v>
                </c:pt>
                <c:pt idx="87">
                  <c:v>-9.3500000000001998E-2</c:v>
                </c:pt>
                <c:pt idx="88">
                  <c:v>-0.13875000000000207</c:v>
                </c:pt>
                <c:pt idx="89">
                  <c:v>-0.25675000000000203</c:v>
                </c:pt>
                <c:pt idx="90">
                  <c:v>-0.33750000000000141</c:v>
                </c:pt>
                <c:pt idx="91">
                  <c:v>-0.42150000000000143</c:v>
                </c:pt>
                <c:pt idx="92">
                  <c:v>-0.52175000000000149</c:v>
                </c:pt>
                <c:pt idx="93">
                  <c:v>-0.65800000000000192</c:v>
                </c:pt>
                <c:pt idx="94">
                  <c:v>-0.74300000000000177</c:v>
                </c:pt>
                <c:pt idx="95">
                  <c:v>-0.88100000000000167</c:v>
                </c:pt>
                <c:pt idx="96">
                  <c:v>-0.99825000000000119</c:v>
                </c:pt>
                <c:pt idx="97">
                  <c:v>-1.0590000000000011</c:v>
                </c:pt>
                <c:pt idx="98">
                  <c:v>-1.0855000000000015</c:v>
                </c:pt>
                <c:pt idx="99">
                  <c:v>-1.0495000000000012</c:v>
                </c:pt>
                <c:pt idx="100">
                  <c:v>-1.0300000000000011</c:v>
                </c:pt>
                <c:pt idx="101">
                  <c:v>-0.99025000000000074</c:v>
                </c:pt>
                <c:pt idx="102">
                  <c:v>-0.97150000000000103</c:v>
                </c:pt>
                <c:pt idx="103">
                  <c:v>-0.8275000000000009</c:v>
                </c:pt>
                <c:pt idx="104">
                  <c:v>-0.70825000000000105</c:v>
                </c:pt>
                <c:pt idx="105">
                  <c:v>-0.48875000000000102</c:v>
                </c:pt>
                <c:pt idx="106">
                  <c:v>-0.47450000000000114</c:v>
                </c:pt>
                <c:pt idx="107">
                  <c:v>-0.39450000000000107</c:v>
                </c:pt>
                <c:pt idx="108">
                  <c:v>-0.27075000000000066</c:v>
                </c:pt>
                <c:pt idx="109">
                  <c:v>-0.16725000000000065</c:v>
                </c:pt>
                <c:pt idx="110">
                  <c:v>-3.3250000000000668E-2</c:v>
                </c:pt>
                <c:pt idx="111">
                  <c:v>0.11374999999999957</c:v>
                </c:pt>
                <c:pt idx="112">
                  <c:v>0.3444999999999997</c:v>
                </c:pt>
                <c:pt idx="113">
                  <c:v>0.59749999999999981</c:v>
                </c:pt>
                <c:pt idx="114">
                  <c:v>0.79574999999999996</c:v>
                </c:pt>
                <c:pt idx="115">
                  <c:v>1.08</c:v>
                </c:pt>
                <c:pt idx="116">
                  <c:v>1.3305</c:v>
                </c:pt>
                <c:pt idx="117">
                  <c:v>1.6352499999999999</c:v>
                </c:pt>
                <c:pt idx="118">
                  <c:v>1.8992500000000003</c:v>
                </c:pt>
                <c:pt idx="119">
                  <c:v>2.1047500000000001</c:v>
                </c:pt>
                <c:pt idx="120">
                  <c:v>2.3740000000000001</c:v>
                </c:pt>
                <c:pt idx="121">
                  <c:v>2.6245000000000003</c:v>
                </c:pt>
                <c:pt idx="122">
                  <c:v>2.8425000000000002</c:v>
                </c:pt>
                <c:pt idx="123">
                  <c:v>2.8852500000000001</c:v>
                </c:pt>
                <c:pt idx="124">
                  <c:v>2.9969999999999999</c:v>
                </c:pt>
                <c:pt idx="125">
                  <c:v>3.0209999999999999</c:v>
                </c:pt>
                <c:pt idx="126">
                  <c:v>3.0972499999999998</c:v>
                </c:pt>
                <c:pt idx="127">
                  <c:v>3.1450000000000005</c:v>
                </c:pt>
                <c:pt idx="128">
                  <c:v>3.0912500000000001</c:v>
                </c:pt>
                <c:pt idx="129">
                  <c:v>3.0562499999999999</c:v>
                </c:pt>
                <c:pt idx="130">
                  <c:v>2.9679999999999995</c:v>
                </c:pt>
                <c:pt idx="131">
                  <c:v>2.9322499999999994</c:v>
                </c:pt>
                <c:pt idx="132">
                  <c:v>2.8542499999999995</c:v>
                </c:pt>
                <c:pt idx="133">
                  <c:v>2.7787499999999996</c:v>
                </c:pt>
                <c:pt idx="134">
                  <c:v>2.7312499999999997</c:v>
                </c:pt>
                <c:pt idx="135">
                  <c:v>2.6564999999999994</c:v>
                </c:pt>
                <c:pt idx="136">
                  <c:v>2.5529999999999999</c:v>
                </c:pt>
                <c:pt idx="137">
                  <c:v>2.3707499999999997</c:v>
                </c:pt>
                <c:pt idx="138">
                  <c:v>2.1692499999999995</c:v>
                </c:pt>
                <c:pt idx="139">
                  <c:v>2.0017499999999995</c:v>
                </c:pt>
                <c:pt idx="140">
                  <c:v>1.7702499999999997</c:v>
                </c:pt>
                <c:pt idx="141">
                  <c:v>1.5159999999999996</c:v>
                </c:pt>
                <c:pt idx="142">
                  <c:v>1.3892500000000001</c:v>
                </c:pt>
                <c:pt idx="143">
                  <c:v>1.19225</c:v>
                </c:pt>
                <c:pt idx="144">
                  <c:v>1.004</c:v>
                </c:pt>
                <c:pt idx="145">
                  <c:v>0.89224999999999954</c:v>
                </c:pt>
                <c:pt idx="146">
                  <c:v>0.71899999999999975</c:v>
                </c:pt>
                <c:pt idx="147">
                  <c:v>0.67874999999999974</c:v>
                </c:pt>
                <c:pt idx="148">
                  <c:v>0.65424999999999967</c:v>
                </c:pt>
                <c:pt idx="149">
                  <c:v>0.61549999999999971</c:v>
                </c:pt>
                <c:pt idx="150">
                  <c:v>0.65074999999999972</c:v>
                </c:pt>
                <c:pt idx="151">
                  <c:v>0.57974999999999954</c:v>
                </c:pt>
                <c:pt idx="152">
                  <c:v>0.49450000000000005</c:v>
                </c:pt>
                <c:pt idx="153">
                  <c:v>0.38324999999999998</c:v>
                </c:pt>
                <c:pt idx="154">
                  <c:v>0.28049999999999964</c:v>
                </c:pt>
                <c:pt idx="155">
                  <c:v>0.16124999999999973</c:v>
                </c:pt>
                <c:pt idx="156">
                  <c:v>0.10049999999999955</c:v>
                </c:pt>
                <c:pt idx="157">
                  <c:v>6.1249999999999361E-2</c:v>
                </c:pt>
                <c:pt idx="158">
                  <c:v>-2.3000000000000752E-2</c:v>
                </c:pt>
                <c:pt idx="159">
                  <c:v>-4.8750000000000779E-2</c:v>
                </c:pt>
                <c:pt idx="160">
                  <c:v>0.10424999999999933</c:v>
                </c:pt>
                <c:pt idx="161">
                  <c:v>0.20324999999999918</c:v>
                </c:pt>
                <c:pt idx="162">
                  <c:v>0.16949999999999896</c:v>
                </c:pt>
                <c:pt idx="163">
                  <c:v>0.22349999999999923</c:v>
                </c:pt>
                <c:pt idx="164">
                  <c:v>0.26174999999999926</c:v>
                </c:pt>
                <c:pt idx="165">
                  <c:v>0.27274999999999922</c:v>
                </c:pt>
                <c:pt idx="166">
                  <c:v>0.46874999999999895</c:v>
                </c:pt>
                <c:pt idx="167">
                  <c:v>0.42924999999999897</c:v>
                </c:pt>
                <c:pt idx="168">
                  <c:v>0.54924999999999924</c:v>
                </c:pt>
                <c:pt idx="169">
                  <c:v>0.63449999999999918</c:v>
                </c:pt>
                <c:pt idx="170">
                  <c:v>0.70574999999999943</c:v>
                </c:pt>
                <c:pt idx="171">
                  <c:v>0.79249999999999932</c:v>
                </c:pt>
                <c:pt idx="172">
                  <c:v>0.86799999999999888</c:v>
                </c:pt>
                <c:pt idx="173">
                  <c:v>1.0504999999999989</c:v>
                </c:pt>
                <c:pt idx="174">
                  <c:v>1.1974999999999991</c:v>
                </c:pt>
                <c:pt idx="175">
                  <c:v>1.3052499999999987</c:v>
                </c:pt>
                <c:pt idx="176">
                  <c:v>1.4102499999999989</c:v>
                </c:pt>
                <c:pt idx="177">
                  <c:v>1.4782499999999987</c:v>
                </c:pt>
                <c:pt idx="178">
                  <c:v>1.6084999999999989</c:v>
                </c:pt>
                <c:pt idx="179">
                  <c:v>1.7257499999999992</c:v>
                </c:pt>
                <c:pt idx="180">
                  <c:v>1.7254999999999991</c:v>
                </c:pt>
                <c:pt idx="181">
                  <c:v>1.7864999999999991</c:v>
                </c:pt>
                <c:pt idx="182">
                  <c:v>1.9347499999999989</c:v>
                </c:pt>
                <c:pt idx="183">
                  <c:v>2.0527499999999992</c:v>
                </c:pt>
                <c:pt idx="184">
                  <c:v>2.1394999999999995</c:v>
                </c:pt>
                <c:pt idx="185">
                  <c:v>2.2032499999999997</c:v>
                </c:pt>
                <c:pt idx="186">
                  <c:v>2.2270000000000003</c:v>
                </c:pt>
                <c:pt idx="187">
                  <c:v>2.2612500000000004</c:v>
                </c:pt>
                <c:pt idx="188">
                  <c:v>2.16425</c:v>
                </c:pt>
                <c:pt idx="189">
                  <c:v>2.0317500000000002</c:v>
                </c:pt>
                <c:pt idx="190">
                  <c:v>1.9037500000000001</c:v>
                </c:pt>
                <c:pt idx="191">
                  <c:v>1.8795000000000002</c:v>
                </c:pt>
                <c:pt idx="192">
                  <c:v>1.8340000000000003</c:v>
                </c:pt>
                <c:pt idx="193">
                  <c:v>1.6742500000000002</c:v>
                </c:pt>
                <c:pt idx="194">
                  <c:v>1.5852500000000003</c:v>
                </c:pt>
                <c:pt idx="195">
                  <c:v>1.5305000000000006</c:v>
                </c:pt>
                <c:pt idx="196">
                  <c:v>1.4385000000000006</c:v>
                </c:pt>
                <c:pt idx="197">
                  <c:v>1.3582500000000006</c:v>
                </c:pt>
                <c:pt idx="198">
                  <c:v>1.1397500000000005</c:v>
                </c:pt>
                <c:pt idx="199">
                  <c:v>1.0372500000000002</c:v>
                </c:pt>
                <c:pt idx="200">
                  <c:v>0.90425000000000044</c:v>
                </c:pt>
                <c:pt idx="201">
                  <c:v>0.79775000000000063</c:v>
                </c:pt>
                <c:pt idx="202">
                  <c:v>0.65375000000000083</c:v>
                </c:pt>
                <c:pt idx="203">
                  <c:v>0.5965000000000007</c:v>
                </c:pt>
                <c:pt idx="204">
                  <c:v>0.52925000000000044</c:v>
                </c:pt>
                <c:pt idx="205">
                  <c:v>0.43450000000000061</c:v>
                </c:pt>
                <c:pt idx="206">
                  <c:v>0.35075000000000073</c:v>
                </c:pt>
                <c:pt idx="207">
                  <c:v>0.28275000000000039</c:v>
                </c:pt>
                <c:pt idx="208">
                  <c:v>0.27350000000000063</c:v>
                </c:pt>
                <c:pt idx="209">
                  <c:v>0.27350000000000063</c:v>
                </c:pt>
                <c:pt idx="210">
                  <c:v>0.2650000000000009</c:v>
                </c:pt>
                <c:pt idx="211">
                  <c:v>0.24225000000000102</c:v>
                </c:pt>
                <c:pt idx="212">
                  <c:v>0.18875000000000136</c:v>
                </c:pt>
                <c:pt idx="213">
                  <c:v>0.17475000000000129</c:v>
                </c:pt>
                <c:pt idx="214">
                  <c:v>0.14000000000000129</c:v>
                </c:pt>
                <c:pt idx="215">
                  <c:v>8.6250000000001131E-2</c:v>
                </c:pt>
                <c:pt idx="216">
                  <c:v>2.800000000000118E-2</c:v>
                </c:pt>
                <c:pt idx="217">
                  <c:v>-6.2499999999989344E-3</c:v>
                </c:pt>
                <c:pt idx="218">
                  <c:v>0.13775000000000084</c:v>
                </c:pt>
                <c:pt idx="219">
                  <c:v>0.16125000000000078</c:v>
                </c:pt>
                <c:pt idx="220">
                  <c:v>0.22375000000000078</c:v>
                </c:pt>
                <c:pt idx="221">
                  <c:v>0.18775000000000083</c:v>
                </c:pt>
                <c:pt idx="222">
                  <c:v>0.15000000000000072</c:v>
                </c:pt>
                <c:pt idx="223">
                  <c:v>1.6000000000000368E-2</c:v>
                </c:pt>
                <c:pt idx="224">
                  <c:v>-8.199999999999967E-2</c:v>
                </c:pt>
                <c:pt idx="225">
                  <c:v>-0.15949999999999989</c:v>
                </c:pt>
                <c:pt idx="226">
                  <c:v>-0.2594999999999999</c:v>
                </c:pt>
                <c:pt idx="227">
                  <c:v>-0.36449999999999994</c:v>
                </c:pt>
                <c:pt idx="228">
                  <c:v>-0.45875000000000021</c:v>
                </c:pt>
                <c:pt idx="229">
                  <c:v>-0.49875000000000042</c:v>
                </c:pt>
                <c:pt idx="230">
                  <c:v>-0.56075000000000053</c:v>
                </c:pt>
                <c:pt idx="231">
                  <c:v>-0.61700000000000055</c:v>
                </c:pt>
                <c:pt idx="232">
                  <c:v>-0.71975000000000089</c:v>
                </c:pt>
                <c:pt idx="233">
                  <c:v>-0.83750000000000058</c:v>
                </c:pt>
                <c:pt idx="234">
                  <c:v>-0.95050000000000057</c:v>
                </c:pt>
                <c:pt idx="235">
                  <c:v>-1.0575000000000006</c:v>
                </c:pt>
                <c:pt idx="236">
                  <c:v>-1.1475000000000006</c:v>
                </c:pt>
                <c:pt idx="237">
                  <c:v>-1.2257500000000006</c:v>
                </c:pt>
                <c:pt idx="238">
                  <c:v>-1.2677500000000004</c:v>
                </c:pt>
                <c:pt idx="239">
                  <c:v>-1.3255000000000003</c:v>
                </c:pt>
                <c:pt idx="240">
                  <c:v>-1.4467500000000004</c:v>
                </c:pt>
                <c:pt idx="241">
                  <c:v>-1.4837500000000006</c:v>
                </c:pt>
                <c:pt idx="242">
                  <c:v>-1.4395000000000004</c:v>
                </c:pt>
                <c:pt idx="243">
                  <c:v>-1.4205000000000003</c:v>
                </c:pt>
                <c:pt idx="244">
                  <c:v>-1.4210000000000003</c:v>
                </c:pt>
                <c:pt idx="245">
                  <c:v>-1.3582500000000002</c:v>
                </c:pt>
                <c:pt idx="246">
                  <c:v>-1.3140000000000005</c:v>
                </c:pt>
                <c:pt idx="247">
                  <c:v>-1.1545000000000003</c:v>
                </c:pt>
                <c:pt idx="248">
                  <c:v>-1.0282500000000001</c:v>
                </c:pt>
                <c:pt idx="249">
                  <c:v>-0.96274999999999955</c:v>
                </c:pt>
                <c:pt idx="250">
                  <c:v>-0.85674999999999968</c:v>
                </c:pt>
                <c:pt idx="251">
                  <c:v>-0.75899999999999979</c:v>
                </c:pt>
                <c:pt idx="252">
                  <c:v>-0.54874999999999974</c:v>
                </c:pt>
                <c:pt idx="253">
                  <c:v>-0.34674999999999995</c:v>
                </c:pt>
                <c:pt idx="254">
                  <c:v>-0.15899999999999997</c:v>
                </c:pt>
                <c:pt idx="255">
                  <c:v>6.3499999999999973E-2</c:v>
                </c:pt>
                <c:pt idx="256">
                  <c:v>0.28650000000000003</c:v>
                </c:pt>
                <c:pt idx="257">
                  <c:v>0.44299999999999995</c:v>
                </c:pt>
                <c:pt idx="258">
                  <c:v>0.54299999999999993</c:v>
                </c:pt>
                <c:pt idx="259">
                  <c:v>0.62174999999999958</c:v>
                </c:pt>
                <c:pt idx="260">
                  <c:v>0.70649999999999991</c:v>
                </c:pt>
                <c:pt idx="261">
                  <c:v>0.80875000000000008</c:v>
                </c:pt>
                <c:pt idx="262">
                  <c:v>0.78774999999999973</c:v>
                </c:pt>
                <c:pt idx="263">
                  <c:v>0.80324999999999991</c:v>
                </c:pt>
                <c:pt idx="264">
                  <c:v>0.84899999999999987</c:v>
                </c:pt>
                <c:pt idx="265">
                  <c:v>0.98049999999999959</c:v>
                </c:pt>
                <c:pt idx="266">
                  <c:v>1.0449999999999999</c:v>
                </c:pt>
                <c:pt idx="267">
                  <c:v>0.99874999999999969</c:v>
                </c:pt>
                <c:pt idx="268">
                  <c:v>0.95674999999999955</c:v>
                </c:pt>
                <c:pt idx="269">
                  <c:v>0.96799999999999931</c:v>
                </c:pt>
                <c:pt idx="270">
                  <c:v>0.91849999999999921</c:v>
                </c:pt>
                <c:pt idx="271">
                  <c:v>0.83474999999999933</c:v>
                </c:pt>
                <c:pt idx="272">
                  <c:v>0.79949999999999921</c:v>
                </c:pt>
                <c:pt idx="273">
                  <c:v>0.70874999999999932</c:v>
                </c:pt>
                <c:pt idx="274">
                  <c:v>0.57999999999999918</c:v>
                </c:pt>
                <c:pt idx="275">
                  <c:v>0.4442499999999992</c:v>
                </c:pt>
                <c:pt idx="276">
                  <c:v>0.33174999999999899</c:v>
                </c:pt>
                <c:pt idx="277">
                  <c:v>0.2512499999999992</c:v>
                </c:pt>
                <c:pt idx="278">
                  <c:v>0.11099999999999924</c:v>
                </c:pt>
                <c:pt idx="279">
                  <c:v>-1.3250000000000383E-2</c:v>
                </c:pt>
                <c:pt idx="280">
                  <c:v>-6.7250000000000656E-2</c:v>
                </c:pt>
                <c:pt idx="281">
                  <c:v>-0.15075000000000074</c:v>
                </c:pt>
                <c:pt idx="282">
                  <c:v>-0.19950000000000082</c:v>
                </c:pt>
                <c:pt idx="283">
                  <c:v>-0.16925000000000062</c:v>
                </c:pt>
                <c:pt idx="284">
                  <c:v>-0.14050000000000046</c:v>
                </c:pt>
                <c:pt idx="285">
                  <c:v>-0.31650000000000028</c:v>
                </c:pt>
                <c:pt idx="286">
                  <c:v>-0.35375000000000051</c:v>
                </c:pt>
                <c:pt idx="287">
                  <c:v>-0.35450000000000015</c:v>
                </c:pt>
                <c:pt idx="288">
                  <c:v>-0.40425000000000039</c:v>
                </c:pt>
                <c:pt idx="289">
                  <c:v>-0.41325000000000039</c:v>
                </c:pt>
                <c:pt idx="290">
                  <c:v>-0.44325000000000009</c:v>
                </c:pt>
                <c:pt idx="291">
                  <c:v>-0.46975000000000017</c:v>
                </c:pt>
                <c:pt idx="292">
                  <c:v>-0.56325000000000003</c:v>
                </c:pt>
                <c:pt idx="293">
                  <c:v>-0.54425000000000023</c:v>
                </c:pt>
                <c:pt idx="294">
                  <c:v>-0.47599999999999981</c:v>
                </c:pt>
                <c:pt idx="295">
                  <c:v>-0.41899999999999943</c:v>
                </c:pt>
                <c:pt idx="296">
                  <c:v>-0.34824999999999912</c:v>
                </c:pt>
                <c:pt idx="297">
                  <c:v>-0.2879999999999992</c:v>
                </c:pt>
                <c:pt idx="298">
                  <c:v>-0.18574999999999911</c:v>
                </c:pt>
                <c:pt idx="299">
                  <c:v>-3.099999999999916E-2</c:v>
                </c:pt>
                <c:pt idx="300">
                  <c:v>4.7500000000000854E-2</c:v>
                </c:pt>
                <c:pt idx="301">
                  <c:v>5.8000000000000898E-2</c:v>
                </c:pt>
                <c:pt idx="302">
                  <c:v>0.13050000000000103</c:v>
                </c:pt>
                <c:pt idx="303">
                  <c:v>0.18025000000000055</c:v>
                </c:pt>
                <c:pt idx="304">
                  <c:v>0.24475000000000052</c:v>
                </c:pt>
                <c:pt idx="305">
                  <c:v>0.25225000000000042</c:v>
                </c:pt>
                <c:pt idx="306">
                  <c:v>0.1470000000000006</c:v>
                </c:pt>
                <c:pt idx="307">
                  <c:v>8.5500000000000395E-2</c:v>
                </c:pt>
                <c:pt idx="308">
                  <c:v>4.4000000000000483E-2</c:v>
                </c:pt>
                <c:pt idx="309">
                  <c:v>-2.4749999999999873E-2</c:v>
                </c:pt>
                <c:pt idx="310">
                  <c:v>-8.0499999999999974E-2</c:v>
                </c:pt>
                <c:pt idx="311">
                  <c:v>-8.9000000000000051E-2</c:v>
                </c:pt>
                <c:pt idx="312">
                  <c:v>-0.11025000000000026</c:v>
                </c:pt>
                <c:pt idx="313">
                  <c:v>-0.24150000000000027</c:v>
                </c:pt>
                <c:pt idx="314">
                  <c:v>-0.35925000000000085</c:v>
                </c:pt>
                <c:pt idx="315">
                  <c:v>-0.44225000000000103</c:v>
                </c:pt>
                <c:pt idx="316">
                  <c:v>-0.53225000000000122</c:v>
                </c:pt>
                <c:pt idx="317">
                  <c:v>-0.56275000000000119</c:v>
                </c:pt>
                <c:pt idx="318">
                  <c:v>-0.6090000000000011</c:v>
                </c:pt>
                <c:pt idx="319">
                  <c:v>-0.70125000000000104</c:v>
                </c:pt>
                <c:pt idx="320">
                  <c:v>-0.75375000000000125</c:v>
                </c:pt>
                <c:pt idx="321">
                  <c:v>-0.80975000000000141</c:v>
                </c:pt>
                <c:pt idx="322">
                  <c:v>-0.85400000000000131</c:v>
                </c:pt>
                <c:pt idx="323">
                  <c:v>-0.93750000000000111</c:v>
                </c:pt>
                <c:pt idx="324">
                  <c:v>-1.0497500000000013</c:v>
                </c:pt>
                <c:pt idx="325">
                  <c:v>-1.0425000000000015</c:v>
                </c:pt>
                <c:pt idx="326">
                  <c:v>-0.97650000000000148</c:v>
                </c:pt>
                <c:pt idx="327">
                  <c:v>-0.95925000000000149</c:v>
                </c:pt>
                <c:pt idx="328">
                  <c:v>-0.90900000000000136</c:v>
                </c:pt>
                <c:pt idx="329">
                  <c:v>-0.92025000000000112</c:v>
                </c:pt>
                <c:pt idx="330">
                  <c:v>-0.92175000000000118</c:v>
                </c:pt>
                <c:pt idx="331">
                  <c:v>-0.93550000000000111</c:v>
                </c:pt>
                <c:pt idx="332">
                  <c:v>-0.93350000000000111</c:v>
                </c:pt>
                <c:pt idx="333">
                  <c:v>-0.88150000000000084</c:v>
                </c:pt>
                <c:pt idx="334">
                  <c:v>-0.83950000000000069</c:v>
                </c:pt>
                <c:pt idx="335">
                  <c:v>-0.79575000000000062</c:v>
                </c:pt>
                <c:pt idx="336">
                  <c:v>-0.74125000000000052</c:v>
                </c:pt>
                <c:pt idx="337">
                  <c:v>-0.7545000000000005</c:v>
                </c:pt>
                <c:pt idx="338">
                  <c:v>-0.79850000000000065</c:v>
                </c:pt>
                <c:pt idx="339">
                  <c:v>-0.83675000000000066</c:v>
                </c:pt>
                <c:pt idx="340">
                  <c:v>-0.9017500000000005</c:v>
                </c:pt>
                <c:pt idx="341">
                  <c:v>-0.93275000000000041</c:v>
                </c:pt>
                <c:pt idx="342">
                  <c:v>-0.99075000000000057</c:v>
                </c:pt>
                <c:pt idx="343">
                  <c:v>-1.0212500000000009</c:v>
                </c:pt>
                <c:pt idx="344">
                  <c:v>-1.013500000000001</c:v>
                </c:pt>
                <c:pt idx="345">
                  <c:v>-0.99600000000000077</c:v>
                </c:pt>
                <c:pt idx="346">
                  <c:v>-0.93675000000000064</c:v>
                </c:pt>
                <c:pt idx="347">
                  <c:v>-0.9310000000000006</c:v>
                </c:pt>
                <c:pt idx="348">
                  <c:v>-0.97175000000000045</c:v>
                </c:pt>
                <c:pt idx="349">
                  <c:v>-0.96125000000000038</c:v>
                </c:pt>
                <c:pt idx="350">
                  <c:v>-0.89500000000000024</c:v>
                </c:pt>
                <c:pt idx="351">
                  <c:v>-0.9095000000000002</c:v>
                </c:pt>
                <c:pt idx="352">
                  <c:v>-0.91050000000000009</c:v>
                </c:pt>
                <c:pt idx="353">
                  <c:v>-0.95550000000000035</c:v>
                </c:pt>
                <c:pt idx="354">
                  <c:v>-0.87525000000000008</c:v>
                </c:pt>
                <c:pt idx="355">
                  <c:v>-0.89300000000000035</c:v>
                </c:pt>
                <c:pt idx="356">
                  <c:v>-0.8875000000000004</c:v>
                </c:pt>
                <c:pt idx="357">
                  <c:v>-0.9147500000000004</c:v>
                </c:pt>
                <c:pt idx="358">
                  <c:v>-0.85300000000000042</c:v>
                </c:pt>
                <c:pt idx="359">
                  <c:v>-0.7807500000000005</c:v>
                </c:pt>
                <c:pt idx="360">
                  <c:v>-0.71000000000000052</c:v>
                </c:pt>
                <c:pt idx="361">
                  <c:v>-0.5892500000000005</c:v>
                </c:pt>
                <c:pt idx="362">
                  <c:v>-0.47425000000000034</c:v>
                </c:pt>
                <c:pt idx="363">
                  <c:v>-0.37950000000000017</c:v>
                </c:pt>
                <c:pt idx="364">
                  <c:v>-0.30525000000000019</c:v>
                </c:pt>
                <c:pt idx="365">
                  <c:v>-0.2517500000000002</c:v>
                </c:pt>
                <c:pt idx="366">
                  <c:v>-0.20925000000000046</c:v>
                </c:pt>
                <c:pt idx="367">
                  <c:v>-0.15275000000000033</c:v>
                </c:pt>
                <c:pt idx="368">
                  <c:v>-5.2250000000000796E-2</c:v>
                </c:pt>
                <c:pt idx="369">
                  <c:v>4.6249999999999146E-2</c:v>
                </c:pt>
                <c:pt idx="370">
                  <c:v>5.6749999999998836E-2</c:v>
                </c:pt>
                <c:pt idx="371">
                  <c:v>0.14799999999999897</c:v>
                </c:pt>
                <c:pt idx="372">
                  <c:v>0.23974999999999902</c:v>
                </c:pt>
                <c:pt idx="373">
                  <c:v>0.34074999999999916</c:v>
                </c:pt>
                <c:pt idx="374">
                  <c:v>0.30949999999999883</c:v>
                </c:pt>
                <c:pt idx="375">
                  <c:v>0.3669999999999991</c:v>
                </c:pt>
                <c:pt idx="376">
                  <c:v>0.40174999999999877</c:v>
                </c:pt>
                <c:pt idx="377">
                  <c:v>0.48599999999999888</c:v>
                </c:pt>
                <c:pt idx="378">
                  <c:v>0.53099999999999914</c:v>
                </c:pt>
                <c:pt idx="379">
                  <c:v>0.57824999999999915</c:v>
                </c:pt>
                <c:pt idx="380">
                  <c:v>0.63049999999999928</c:v>
                </c:pt>
                <c:pt idx="381">
                  <c:v>0.70549999999999957</c:v>
                </c:pt>
                <c:pt idx="382">
                  <c:v>0.74174999999999969</c:v>
                </c:pt>
                <c:pt idx="383">
                  <c:v>0.8072499999999998</c:v>
                </c:pt>
                <c:pt idx="384">
                  <c:v>0.84550000000000014</c:v>
                </c:pt>
                <c:pt idx="385">
                  <c:v>0.90150000000000041</c:v>
                </c:pt>
                <c:pt idx="386">
                  <c:v>0.93400000000000039</c:v>
                </c:pt>
                <c:pt idx="387">
                  <c:v>1.034</c:v>
                </c:pt>
                <c:pt idx="388">
                  <c:v>1.1342500000000002</c:v>
                </c:pt>
                <c:pt idx="389">
                  <c:v>1.2574999999999998</c:v>
                </c:pt>
                <c:pt idx="390">
                  <c:v>1.3830000000000002</c:v>
                </c:pt>
                <c:pt idx="391">
                  <c:v>1.4550000000000001</c:v>
                </c:pt>
                <c:pt idx="392">
                  <c:v>1.5185</c:v>
                </c:pt>
                <c:pt idx="393">
                  <c:v>1.62975</c:v>
                </c:pt>
                <c:pt idx="394">
                  <c:v>1.7192500000000002</c:v>
                </c:pt>
                <c:pt idx="395">
                  <c:v>1.7862500000000001</c:v>
                </c:pt>
                <c:pt idx="396">
                  <c:v>1.8370000000000002</c:v>
                </c:pt>
                <c:pt idx="397">
                  <c:v>1.8872499999999999</c:v>
                </c:pt>
                <c:pt idx="398">
                  <c:v>1.9634999999999998</c:v>
                </c:pt>
                <c:pt idx="399">
                  <c:v>1.98475</c:v>
                </c:pt>
                <c:pt idx="400">
                  <c:v>1.996</c:v>
                </c:pt>
                <c:pt idx="401">
                  <c:v>1.9987499999999998</c:v>
                </c:pt>
                <c:pt idx="402">
                  <c:v>2.0074999999999998</c:v>
                </c:pt>
                <c:pt idx="403">
                  <c:v>1.988</c:v>
                </c:pt>
                <c:pt idx="404">
                  <c:v>2.0032499999999995</c:v>
                </c:pt>
                <c:pt idx="405">
                  <c:v>1.9804999999999993</c:v>
                </c:pt>
                <c:pt idx="406">
                  <c:v>1.9019999999999992</c:v>
                </c:pt>
                <c:pt idx="407">
                  <c:v>1.7969999999999995</c:v>
                </c:pt>
                <c:pt idx="408">
                  <c:v>1.7377499999999997</c:v>
                </c:pt>
                <c:pt idx="409">
                  <c:v>1.5720000000000003</c:v>
                </c:pt>
                <c:pt idx="410">
                  <c:v>1.4290000000000003</c:v>
                </c:pt>
                <c:pt idx="411">
                  <c:v>1.2095000000000002</c:v>
                </c:pt>
                <c:pt idx="412">
                  <c:v>1.0930000000000004</c:v>
                </c:pt>
                <c:pt idx="413">
                  <c:v>0.93725000000000025</c:v>
                </c:pt>
                <c:pt idx="414">
                  <c:v>0.77750000000000019</c:v>
                </c:pt>
                <c:pt idx="415">
                  <c:v>0.66925000000000023</c:v>
                </c:pt>
                <c:pt idx="416">
                  <c:v>0.53650000000000053</c:v>
                </c:pt>
                <c:pt idx="417">
                  <c:v>0.37825000000000097</c:v>
                </c:pt>
              </c:numCache>
            </c:numRef>
          </c:val>
          <c:smooth val="0"/>
        </c:ser>
        <c:dLbls>
          <c:showLegendKey val="0"/>
          <c:showVal val="0"/>
          <c:showCatName val="0"/>
          <c:showSerName val="0"/>
          <c:showPercent val="0"/>
          <c:showBubbleSize val="0"/>
        </c:dLbls>
        <c:smooth val="0"/>
        <c:axId val="171696104"/>
        <c:axId val="171696496"/>
      </c:lineChart>
      <c:dateAx>
        <c:axId val="171696104"/>
        <c:scaling>
          <c:orientation val="minMax"/>
        </c:scaling>
        <c:delete val="0"/>
        <c:axPos val="b"/>
        <c:numFmt formatCode="mmm\ yy" sourceLinked="0"/>
        <c:majorTickMark val="out"/>
        <c:minorTickMark val="none"/>
        <c:tickLblPos val="low"/>
        <c:crossAx val="171696496"/>
        <c:crosses val="autoZero"/>
        <c:auto val="1"/>
        <c:lblOffset val="100"/>
        <c:baseTimeUnit val="days"/>
      </c:dateAx>
      <c:valAx>
        <c:axId val="171696496"/>
        <c:scaling>
          <c:orientation val="minMax"/>
        </c:scaling>
        <c:delete val="0"/>
        <c:axPos val="l"/>
        <c:numFmt formatCode="0" sourceLinked="0"/>
        <c:majorTickMark val="out"/>
        <c:minorTickMark val="none"/>
        <c:tickLblPos val="nextTo"/>
        <c:crossAx val="17169610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Crude futures volumes</a:t>
            </a:r>
            <a:r>
              <a:rPr lang="en-GB" baseline="0"/>
              <a:t> (lots/mth)</a:t>
            </a:r>
            <a:endParaRPr lang="en-GB"/>
          </a:p>
        </c:rich>
      </c:tx>
      <c:layout/>
      <c:overlay val="0"/>
    </c:title>
    <c:autoTitleDeleted val="0"/>
    <c:plotArea>
      <c:layout/>
      <c:barChart>
        <c:barDir val="col"/>
        <c:grouping val="clustered"/>
        <c:varyColors val="0"/>
        <c:ser>
          <c:idx val="0"/>
          <c:order val="0"/>
          <c:tx>
            <c:strRef>
              <c:f>Sheet2!$W$11</c:f>
              <c:strCache>
                <c:ptCount val="1"/>
                <c:pt idx="0">
                  <c:v>WTI</c:v>
                </c:pt>
              </c:strCache>
            </c:strRef>
          </c:tx>
          <c:spPr>
            <a:solidFill>
              <a:schemeClr val="tx2"/>
            </a:solidFill>
          </c:spPr>
          <c:invertIfNegative val="0"/>
          <c:cat>
            <c:numRef>
              <c:f>Sheet2!$V$12:$V$19</c:f>
              <c:numCache>
                <c:formatCode>mmm\-yy</c:formatCode>
                <c:ptCount val="8"/>
                <c:pt idx="0">
                  <c:v>42370</c:v>
                </c:pt>
                <c:pt idx="1">
                  <c:v>42401</c:v>
                </c:pt>
                <c:pt idx="2">
                  <c:v>42430</c:v>
                </c:pt>
                <c:pt idx="3">
                  <c:v>42461</c:v>
                </c:pt>
                <c:pt idx="4">
                  <c:v>42491</c:v>
                </c:pt>
                <c:pt idx="5">
                  <c:v>42522</c:v>
                </c:pt>
                <c:pt idx="6">
                  <c:v>42552</c:v>
                </c:pt>
                <c:pt idx="7">
                  <c:v>42583</c:v>
                </c:pt>
              </c:numCache>
            </c:numRef>
          </c:cat>
          <c:val>
            <c:numRef>
              <c:f>Sheet2!$W$12:$W$19</c:f>
              <c:numCache>
                <c:formatCode>#,##0</c:formatCode>
                <c:ptCount val="8"/>
                <c:pt idx="0">
                  <c:v>21710311</c:v>
                </c:pt>
                <c:pt idx="1">
                  <c:v>25606703</c:v>
                </c:pt>
                <c:pt idx="2">
                  <c:v>22954020</c:v>
                </c:pt>
                <c:pt idx="3">
                  <c:v>23614058</c:v>
                </c:pt>
                <c:pt idx="4">
                  <c:v>21494097</c:v>
                </c:pt>
                <c:pt idx="5">
                  <c:v>20790104</c:v>
                </c:pt>
                <c:pt idx="6">
                  <c:v>18841451</c:v>
                </c:pt>
                <c:pt idx="7">
                  <c:v>23050506</c:v>
                </c:pt>
              </c:numCache>
            </c:numRef>
          </c:val>
        </c:ser>
        <c:ser>
          <c:idx val="1"/>
          <c:order val="1"/>
          <c:tx>
            <c:strRef>
              <c:f>Sheet2!$X$11</c:f>
              <c:strCache>
                <c:ptCount val="1"/>
                <c:pt idx="0">
                  <c:v>Brent</c:v>
                </c:pt>
              </c:strCache>
            </c:strRef>
          </c:tx>
          <c:spPr>
            <a:solidFill>
              <a:schemeClr val="tx2">
                <a:lumMod val="40000"/>
                <a:lumOff val="60000"/>
              </a:schemeClr>
            </a:solidFill>
          </c:spPr>
          <c:invertIfNegative val="0"/>
          <c:cat>
            <c:numRef>
              <c:f>Sheet2!$V$12:$V$19</c:f>
              <c:numCache>
                <c:formatCode>mmm\-yy</c:formatCode>
                <c:ptCount val="8"/>
                <c:pt idx="0">
                  <c:v>42370</c:v>
                </c:pt>
                <c:pt idx="1">
                  <c:v>42401</c:v>
                </c:pt>
                <c:pt idx="2">
                  <c:v>42430</c:v>
                </c:pt>
                <c:pt idx="3">
                  <c:v>42461</c:v>
                </c:pt>
                <c:pt idx="4">
                  <c:v>42491</c:v>
                </c:pt>
                <c:pt idx="5">
                  <c:v>42522</c:v>
                </c:pt>
                <c:pt idx="6">
                  <c:v>42552</c:v>
                </c:pt>
                <c:pt idx="7">
                  <c:v>42583</c:v>
                </c:pt>
              </c:numCache>
            </c:numRef>
          </c:cat>
          <c:val>
            <c:numRef>
              <c:f>Sheet2!$X$12:$X$19</c:f>
              <c:numCache>
                <c:formatCode>#,##0</c:formatCode>
                <c:ptCount val="8"/>
                <c:pt idx="0">
                  <c:v>21586558</c:v>
                </c:pt>
                <c:pt idx="1">
                  <c:v>18354421</c:v>
                </c:pt>
                <c:pt idx="2">
                  <c:v>17027708</c:v>
                </c:pt>
                <c:pt idx="3">
                  <c:v>18523223</c:v>
                </c:pt>
                <c:pt idx="4">
                  <c:v>16186956</c:v>
                </c:pt>
                <c:pt idx="5">
                  <c:v>15936605</c:v>
                </c:pt>
                <c:pt idx="6">
                  <c:v>16076086</c:v>
                </c:pt>
                <c:pt idx="7">
                  <c:v>16342140</c:v>
                </c:pt>
              </c:numCache>
            </c:numRef>
          </c:val>
        </c:ser>
        <c:dLbls>
          <c:showLegendKey val="0"/>
          <c:showVal val="0"/>
          <c:showCatName val="0"/>
          <c:showSerName val="0"/>
          <c:showPercent val="0"/>
          <c:showBubbleSize val="0"/>
        </c:dLbls>
        <c:gapWidth val="150"/>
        <c:axId val="171697280"/>
        <c:axId val="171697672"/>
      </c:barChart>
      <c:dateAx>
        <c:axId val="171697280"/>
        <c:scaling>
          <c:orientation val="minMax"/>
        </c:scaling>
        <c:delete val="0"/>
        <c:axPos val="b"/>
        <c:numFmt formatCode="mmm\ yy" sourceLinked="0"/>
        <c:majorTickMark val="out"/>
        <c:minorTickMark val="none"/>
        <c:tickLblPos val="nextTo"/>
        <c:txPr>
          <a:bodyPr rot="-5400000" vert="horz"/>
          <a:lstStyle/>
          <a:p>
            <a:pPr>
              <a:defRPr/>
            </a:pPr>
            <a:endParaRPr lang="en-US"/>
          </a:p>
        </c:txPr>
        <c:crossAx val="171697672"/>
        <c:crosses val="autoZero"/>
        <c:auto val="1"/>
        <c:lblOffset val="100"/>
        <c:baseTimeUnit val="months"/>
      </c:dateAx>
      <c:valAx>
        <c:axId val="171697672"/>
        <c:scaling>
          <c:orientation val="minMax"/>
        </c:scaling>
        <c:delete val="0"/>
        <c:axPos val="l"/>
        <c:numFmt formatCode="#,##0" sourceLinked="1"/>
        <c:majorTickMark val="out"/>
        <c:minorTickMark val="none"/>
        <c:tickLblPos val="nextTo"/>
        <c:crossAx val="1716972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VLCC rates WAF-China ($/t)</a:t>
            </a:r>
            <a:endParaRPr lang="en-GB" dirty="0"/>
          </a:p>
        </c:rich>
      </c:tx>
      <c:layout/>
      <c:overlay val="0"/>
    </c:title>
    <c:autoTitleDeleted val="0"/>
    <c:plotArea>
      <c:layout/>
      <c:lineChart>
        <c:grouping val="standard"/>
        <c:varyColors val="0"/>
        <c:ser>
          <c:idx val="0"/>
          <c:order val="0"/>
          <c:marker>
            <c:symbol val="none"/>
          </c:marker>
          <c:cat>
            <c:numRef>
              <c:f>Sheet1!$I$3:$I$256</c:f>
              <c:numCache>
                <c:formatCode>dd\-mmm\-yyyy</c:formatCode>
                <c:ptCount val="254"/>
                <c:pt idx="0">
                  <c:v>42284</c:v>
                </c:pt>
                <c:pt idx="1">
                  <c:v>42285</c:v>
                </c:pt>
                <c:pt idx="2">
                  <c:v>42286</c:v>
                </c:pt>
                <c:pt idx="3">
                  <c:v>42289</c:v>
                </c:pt>
                <c:pt idx="4">
                  <c:v>42290</c:v>
                </c:pt>
                <c:pt idx="5">
                  <c:v>42291</c:v>
                </c:pt>
                <c:pt idx="6">
                  <c:v>42292</c:v>
                </c:pt>
                <c:pt idx="7">
                  <c:v>42293</c:v>
                </c:pt>
                <c:pt idx="8">
                  <c:v>42296</c:v>
                </c:pt>
                <c:pt idx="9">
                  <c:v>42297</c:v>
                </c:pt>
                <c:pt idx="10">
                  <c:v>42298</c:v>
                </c:pt>
                <c:pt idx="11">
                  <c:v>42299</c:v>
                </c:pt>
                <c:pt idx="12">
                  <c:v>42300</c:v>
                </c:pt>
                <c:pt idx="13">
                  <c:v>42303</c:v>
                </c:pt>
                <c:pt idx="14">
                  <c:v>42304</c:v>
                </c:pt>
                <c:pt idx="15">
                  <c:v>42305</c:v>
                </c:pt>
                <c:pt idx="16">
                  <c:v>42306</c:v>
                </c:pt>
                <c:pt idx="17">
                  <c:v>42307</c:v>
                </c:pt>
                <c:pt idx="18">
                  <c:v>42310</c:v>
                </c:pt>
                <c:pt idx="19">
                  <c:v>42311</c:v>
                </c:pt>
                <c:pt idx="20">
                  <c:v>42312</c:v>
                </c:pt>
                <c:pt idx="21">
                  <c:v>42313</c:v>
                </c:pt>
                <c:pt idx="22">
                  <c:v>42314</c:v>
                </c:pt>
                <c:pt idx="23">
                  <c:v>42317</c:v>
                </c:pt>
                <c:pt idx="24">
                  <c:v>42318</c:v>
                </c:pt>
                <c:pt idx="25">
                  <c:v>42319</c:v>
                </c:pt>
                <c:pt idx="26">
                  <c:v>42320</c:v>
                </c:pt>
                <c:pt idx="27">
                  <c:v>42321</c:v>
                </c:pt>
                <c:pt idx="28">
                  <c:v>42324</c:v>
                </c:pt>
                <c:pt idx="29">
                  <c:v>42325</c:v>
                </c:pt>
                <c:pt idx="30">
                  <c:v>42326</c:v>
                </c:pt>
                <c:pt idx="31">
                  <c:v>42327</c:v>
                </c:pt>
                <c:pt idx="32">
                  <c:v>42328</c:v>
                </c:pt>
                <c:pt idx="33">
                  <c:v>42331</c:v>
                </c:pt>
                <c:pt idx="34">
                  <c:v>42332</c:v>
                </c:pt>
                <c:pt idx="35">
                  <c:v>42333</c:v>
                </c:pt>
                <c:pt idx="36">
                  <c:v>42334</c:v>
                </c:pt>
                <c:pt idx="37">
                  <c:v>42335</c:v>
                </c:pt>
                <c:pt idx="38">
                  <c:v>42338</c:v>
                </c:pt>
                <c:pt idx="39">
                  <c:v>42339</c:v>
                </c:pt>
                <c:pt idx="40">
                  <c:v>42340</c:v>
                </c:pt>
                <c:pt idx="41">
                  <c:v>42341</c:v>
                </c:pt>
                <c:pt idx="42">
                  <c:v>42342</c:v>
                </c:pt>
                <c:pt idx="43">
                  <c:v>42345</c:v>
                </c:pt>
                <c:pt idx="44">
                  <c:v>42346</c:v>
                </c:pt>
                <c:pt idx="45">
                  <c:v>42347</c:v>
                </c:pt>
                <c:pt idx="46">
                  <c:v>42348</c:v>
                </c:pt>
                <c:pt idx="47">
                  <c:v>42349</c:v>
                </c:pt>
                <c:pt idx="48">
                  <c:v>42352</c:v>
                </c:pt>
                <c:pt idx="49">
                  <c:v>42353</c:v>
                </c:pt>
                <c:pt idx="50">
                  <c:v>42354</c:v>
                </c:pt>
                <c:pt idx="51">
                  <c:v>42355</c:v>
                </c:pt>
                <c:pt idx="52">
                  <c:v>42356</c:v>
                </c:pt>
                <c:pt idx="53">
                  <c:v>42359</c:v>
                </c:pt>
                <c:pt idx="54">
                  <c:v>42360</c:v>
                </c:pt>
                <c:pt idx="55">
                  <c:v>42361</c:v>
                </c:pt>
                <c:pt idx="56">
                  <c:v>42362</c:v>
                </c:pt>
                <c:pt idx="57">
                  <c:v>42367</c:v>
                </c:pt>
                <c:pt idx="58">
                  <c:v>42368</c:v>
                </c:pt>
                <c:pt idx="59">
                  <c:v>42369</c:v>
                </c:pt>
                <c:pt idx="60">
                  <c:v>42373</c:v>
                </c:pt>
                <c:pt idx="61">
                  <c:v>42374</c:v>
                </c:pt>
                <c:pt idx="62">
                  <c:v>42375</c:v>
                </c:pt>
                <c:pt idx="63">
                  <c:v>42376</c:v>
                </c:pt>
                <c:pt idx="64">
                  <c:v>42377</c:v>
                </c:pt>
                <c:pt idx="65">
                  <c:v>42380</c:v>
                </c:pt>
                <c:pt idx="66">
                  <c:v>42381</c:v>
                </c:pt>
                <c:pt idx="67">
                  <c:v>42382</c:v>
                </c:pt>
                <c:pt idx="68">
                  <c:v>42383</c:v>
                </c:pt>
                <c:pt idx="69">
                  <c:v>42384</c:v>
                </c:pt>
                <c:pt idx="70">
                  <c:v>42387</c:v>
                </c:pt>
                <c:pt idx="71">
                  <c:v>42388</c:v>
                </c:pt>
                <c:pt idx="72">
                  <c:v>42389</c:v>
                </c:pt>
                <c:pt idx="73">
                  <c:v>42390</c:v>
                </c:pt>
                <c:pt idx="74">
                  <c:v>42391</c:v>
                </c:pt>
                <c:pt idx="75">
                  <c:v>42394</c:v>
                </c:pt>
                <c:pt idx="76">
                  <c:v>42395</c:v>
                </c:pt>
                <c:pt idx="77">
                  <c:v>42396</c:v>
                </c:pt>
                <c:pt idx="78">
                  <c:v>42397</c:v>
                </c:pt>
                <c:pt idx="79">
                  <c:v>42398</c:v>
                </c:pt>
                <c:pt idx="80">
                  <c:v>42401</c:v>
                </c:pt>
                <c:pt idx="81">
                  <c:v>42402</c:v>
                </c:pt>
                <c:pt idx="82">
                  <c:v>42403</c:v>
                </c:pt>
                <c:pt idx="83">
                  <c:v>42404</c:v>
                </c:pt>
                <c:pt idx="84">
                  <c:v>42405</c:v>
                </c:pt>
                <c:pt idx="85">
                  <c:v>42408</c:v>
                </c:pt>
                <c:pt idx="86">
                  <c:v>42409</c:v>
                </c:pt>
                <c:pt idx="87">
                  <c:v>42410</c:v>
                </c:pt>
                <c:pt idx="88">
                  <c:v>42411</c:v>
                </c:pt>
                <c:pt idx="89">
                  <c:v>42412</c:v>
                </c:pt>
                <c:pt idx="90">
                  <c:v>42415</c:v>
                </c:pt>
                <c:pt idx="91">
                  <c:v>42416</c:v>
                </c:pt>
                <c:pt idx="92">
                  <c:v>42417</c:v>
                </c:pt>
                <c:pt idx="93">
                  <c:v>42418</c:v>
                </c:pt>
                <c:pt idx="94">
                  <c:v>42419</c:v>
                </c:pt>
                <c:pt idx="95">
                  <c:v>42422</c:v>
                </c:pt>
                <c:pt idx="96">
                  <c:v>42423</c:v>
                </c:pt>
                <c:pt idx="97">
                  <c:v>42424</c:v>
                </c:pt>
                <c:pt idx="98">
                  <c:v>42425</c:v>
                </c:pt>
                <c:pt idx="99">
                  <c:v>42426</c:v>
                </c:pt>
                <c:pt idx="100">
                  <c:v>42429</c:v>
                </c:pt>
                <c:pt idx="101">
                  <c:v>42430</c:v>
                </c:pt>
                <c:pt idx="102">
                  <c:v>42431</c:v>
                </c:pt>
                <c:pt idx="103">
                  <c:v>42432</c:v>
                </c:pt>
                <c:pt idx="104">
                  <c:v>42433</c:v>
                </c:pt>
                <c:pt idx="105">
                  <c:v>42436</c:v>
                </c:pt>
                <c:pt idx="106">
                  <c:v>42437</c:v>
                </c:pt>
                <c:pt idx="107">
                  <c:v>42438</c:v>
                </c:pt>
                <c:pt idx="108">
                  <c:v>42439</c:v>
                </c:pt>
                <c:pt idx="109">
                  <c:v>42440</c:v>
                </c:pt>
                <c:pt idx="110">
                  <c:v>42443</c:v>
                </c:pt>
                <c:pt idx="111">
                  <c:v>42444</c:v>
                </c:pt>
                <c:pt idx="112">
                  <c:v>42445</c:v>
                </c:pt>
                <c:pt idx="113">
                  <c:v>42446</c:v>
                </c:pt>
                <c:pt idx="114">
                  <c:v>42447</c:v>
                </c:pt>
                <c:pt idx="115">
                  <c:v>42450</c:v>
                </c:pt>
                <c:pt idx="116">
                  <c:v>42451</c:v>
                </c:pt>
                <c:pt idx="117">
                  <c:v>42452</c:v>
                </c:pt>
                <c:pt idx="118">
                  <c:v>42453</c:v>
                </c:pt>
                <c:pt idx="119">
                  <c:v>42458</c:v>
                </c:pt>
                <c:pt idx="120">
                  <c:v>42459</c:v>
                </c:pt>
                <c:pt idx="121">
                  <c:v>42460</c:v>
                </c:pt>
                <c:pt idx="122">
                  <c:v>42461</c:v>
                </c:pt>
                <c:pt idx="123">
                  <c:v>42464</c:v>
                </c:pt>
                <c:pt idx="124">
                  <c:v>42465</c:v>
                </c:pt>
                <c:pt idx="125">
                  <c:v>42466</c:v>
                </c:pt>
                <c:pt idx="126">
                  <c:v>42467</c:v>
                </c:pt>
                <c:pt idx="127">
                  <c:v>42468</c:v>
                </c:pt>
                <c:pt idx="128">
                  <c:v>42471</c:v>
                </c:pt>
                <c:pt idx="129">
                  <c:v>42472</c:v>
                </c:pt>
                <c:pt idx="130">
                  <c:v>42473</c:v>
                </c:pt>
                <c:pt idx="131">
                  <c:v>42474</c:v>
                </c:pt>
                <c:pt idx="132">
                  <c:v>42475</c:v>
                </c:pt>
                <c:pt idx="133">
                  <c:v>42478</c:v>
                </c:pt>
                <c:pt idx="134">
                  <c:v>42479</c:v>
                </c:pt>
                <c:pt idx="135">
                  <c:v>42480</c:v>
                </c:pt>
                <c:pt idx="136">
                  <c:v>42481</c:v>
                </c:pt>
                <c:pt idx="137">
                  <c:v>42482</c:v>
                </c:pt>
                <c:pt idx="138">
                  <c:v>42485</c:v>
                </c:pt>
                <c:pt idx="139">
                  <c:v>42486</c:v>
                </c:pt>
                <c:pt idx="140">
                  <c:v>42487</c:v>
                </c:pt>
                <c:pt idx="141">
                  <c:v>42488</c:v>
                </c:pt>
                <c:pt idx="142">
                  <c:v>42489</c:v>
                </c:pt>
                <c:pt idx="143">
                  <c:v>42493</c:v>
                </c:pt>
                <c:pt idx="144">
                  <c:v>42494</c:v>
                </c:pt>
                <c:pt idx="145">
                  <c:v>42495</c:v>
                </c:pt>
                <c:pt idx="146">
                  <c:v>42496</c:v>
                </c:pt>
                <c:pt idx="147">
                  <c:v>42499</c:v>
                </c:pt>
                <c:pt idx="148">
                  <c:v>42500</c:v>
                </c:pt>
                <c:pt idx="149">
                  <c:v>42501</c:v>
                </c:pt>
                <c:pt idx="150">
                  <c:v>42502</c:v>
                </c:pt>
                <c:pt idx="151">
                  <c:v>42503</c:v>
                </c:pt>
                <c:pt idx="152">
                  <c:v>42506</c:v>
                </c:pt>
                <c:pt idx="153">
                  <c:v>42507</c:v>
                </c:pt>
                <c:pt idx="154">
                  <c:v>42508</c:v>
                </c:pt>
                <c:pt idx="155">
                  <c:v>42509</c:v>
                </c:pt>
                <c:pt idx="156">
                  <c:v>42510</c:v>
                </c:pt>
                <c:pt idx="157">
                  <c:v>42513</c:v>
                </c:pt>
                <c:pt idx="158">
                  <c:v>42514</c:v>
                </c:pt>
                <c:pt idx="159">
                  <c:v>42515</c:v>
                </c:pt>
                <c:pt idx="160">
                  <c:v>42516</c:v>
                </c:pt>
                <c:pt idx="161">
                  <c:v>42517</c:v>
                </c:pt>
                <c:pt idx="162">
                  <c:v>42521</c:v>
                </c:pt>
                <c:pt idx="163">
                  <c:v>42522</c:v>
                </c:pt>
                <c:pt idx="164">
                  <c:v>42523</c:v>
                </c:pt>
                <c:pt idx="165">
                  <c:v>42524</c:v>
                </c:pt>
                <c:pt idx="166">
                  <c:v>42527</c:v>
                </c:pt>
                <c:pt idx="167">
                  <c:v>42528</c:v>
                </c:pt>
                <c:pt idx="168">
                  <c:v>42529</c:v>
                </c:pt>
                <c:pt idx="169">
                  <c:v>42530</c:v>
                </c:pt>
                <c:pt idx="170">
                  <c:v>42531</c:v>
                </c:pt>
                <c:pt idx="171">
                  <c:v>42534</c:v>
                </c:pt>
                <c:pt idx="172">
                  <c:v>42535</c:v>
                </c:pt>
                <c:pt idx="173">
                  <c:v>42536</c:v>
                </c:pt>
                <c:pt idx="174">
                  <c:v>42537</c:v>
                </c:pt>
                <c:pt idx="175">
                  <c:v>42538</c:v>
                </c:pt>
                <c:pt idx="176">
                  <c:v>42541</c:v>
                </c:pt>
                <c:pt idx="177">
                  <c:v>42542</c:v>
                </c:pt>
                <c:pt idx="178">
                  <c:v>42543</c:v>
                </c:pt>
                <c:pt idx="179">
                  <c:v>42544</c:v>
                </c:pt>
                <c:pt idx="180">
                  <c:v>42545</c:v>
                </c:pt>
                <c:pt idx="181">
                  <c:v>42548</c:v>
                </c:pt>
                <c:pt idx="182">
                  <c:v>42549</c:v>
                </c:pt>
                <c:pt idx="183">
                  <c:v>42550</c:v>
                </c:pt>
                <c:pt idx="184">
                  <c:v>42551</c:v>
                </c:pt>
                <c:pt idx="185">
                  <c:v>42552</c:v>
                </c:pt>
                <c:pt idx="186">
                  <c:v>42555</c:v>
                </c:pt>
                <c:pt idx="187">
                  <c:v>42556</c:v>
                </c:pt>
                <c:pt idx="188">
                  <c:v>42557</c:v>
                </c:pt>
                <c:pt idx="189">
                  <c:v>42558</c:v>
                </c:pt>
                <c:pt idx="190">
                  <c:v>42559</c:v>
                </c:pt>
                <c:pt idx="191">
                  <c:v>42562</c:v>
                </c:pt>
                <c:pt idx="192">
                  <c:v>42563</c:v>
                </c:pt>
                <c:pt idx="193">
                  <c:v>42564</c:v>
                </c:pt>
                <c:pt idx="194">
                  <c:v>42565</c:v>
                </c:pt>
                <c:pt idx="195">
                  <c:v>42566</c:v>
                </c:pt>
                <c:pt idx="196">
                  <c:v>42569</c:v>
                </c:pt>
                <c:pt idx="197">
                  <c:v>42570</c:v>
                </c:pt>
                <c:pt idx="198">
                  <c:v>42571</c:v>
                </c:pt>
                <c:pt idx="199">
                  <c:v>42572</c:v>
                </c:pt>
                <c:pt idx="200">
                  <c:v>42573</c:v>
                </c:pt>
                <c:pt idx="201">
                  <c:v>42576</c:v>
                </c:pt>
                <c:pt idx="202">
                  <c:v>42577</c:v>
                </c:pt>
                <c:pt idx="203">
                  <c:v>42578</c:v>
                </c:pt>
                <c:pt idx="204">
                  <c:v>42579</c:v>
                </c:pt>
                <c:pt idx="205">
                  <c:v>42580</c:v>
                </c:pt>
                <c:pt idx="206">
                  <c:v>42583</c:v>
                </c:pt>
                <c:pt idx="207">
                  <c:v>42584</c:v>
                </c:pt>
                <c:pt idx="208">
                  <c:v>42585</c:v>
                </c:pt>
                <c:pt idx="209">
                  <c:v>42586</c:v>
                </c:pt>
                <c:pt idx="210">
                  <c:v>42587</c:v>
                </c:pt>
                <c:pt idx="211">
                  <c:v>42590</c:v>
                </c:pt>
                <c:pt idx="212">
                  <c:v>42591</c:v>
                </c:pt>
                <c:pt idx="213">
                  <c:v>42592</c:v>
                </c:pt>
                <c:pt idx="214">
                  <c:v>42593</c:v>
                </c:pt>
                <c:pt idx="215">
                  <c:v>42594</c:v>
                </c:pt>
                <c:pt idx="216">
                  <c:v>42597</c:v>
                </c:pt>
                <c:pt idx="217">
                  <c:v>42598</c:v>
                </c:pt>
                <c:pt idx="218">
                  <c:v>42599</c:v>
                </c:pt>
                <c:pt idx="219">
                  <c:v>42600</c:v>
                </c:pt>
                <c:pt idx="220">
                  <c:v>42601</c:v>
                </c:pt>
                <c:pt idx="221">
                  <c:v>42604</c:v>
                </c:pt>
                <c:pt idx="222">
                  <c:v>42605</c:v>
                </c:pt>
                <c:pt idx="223">
                  <c:v>42606</c:v>
                </c:pt>
                <c:pt idx="224">
                  <c:v>42607</c:v>
                </c:pt>
                <c:pt idx="225">
                  <c:v>42608</c:v>
                </c:pt>
                <c:pt idx="226">
                  <c:v>42612</c:v>
                </c:pt>
                <c:pt idx="227">
                  <c:v>42613</c:v>
                </c:pt>
                <c:pt idx="228">
                  <c:v>42614</c:v>
                </c:pt>
                <c:pt idx="229">
                  <c:v>42615</c:v>
                </c:pt>
                <c:pt idx="230">
                  <c:v>42618</c:v>
                </c:pt>
                <c:pt idx="231">
                  <c:v>42619</c:v>
                </c:pt>
                <c:pt idx="232">
                  <c:v>42620</c:v>
                </c:pt>
                <c:pt idx="233">
                  <c:v>42621</c:v>
                </c:pt>
                <c:pt idx="234">
                  <c:v>42622</c:v>
                </c:pt>
                <c:pt idx="235">
                  <c:v>42625</c:v>
                </c:pt>
                <c:pt idx="236">
                  <c:v>42626</c:v>
                </c:pt>
                <c:pt idx="237">
                  <c:v>42627</c:v>
                </c:pt>
                <c:pt idx="238">
                  <c:v>42628</c:v>
                </c:pt>
                <c:pt idx="239">
                  <c:v>42629</c:v>
                </c:pt>
                <c:pt idx="240">
                  <c:v>42632</c:v>
                </c:pt>
                <c:pt idx="241">
                  <c:v>42633</c:v>
                </c:pt>
                <c:pt idx="242">
                  <c:v>42634</c:v>
                </c:pt>
                <c:pt idx="243">
                  <c:v>42635</c:v>
                </c:pt>
                <c:pt idx="244">
                  <c:v>42636</c:v>
                </c:pt>
                <c:pt idx="245">
                  <c:v>42639</c:v>
                </c:pt>
                <c:pt idx="246">
                  <c:v>42640</c:v>
                </c:pt>
                <c:pt idx="247">
                  <c:v>42641</c:v>
                </c:pt>
                <c:pt idx="248">
                  <c:v>42642</c:v>
                </c:pt>
                <c:pt idx="249">
                  <c:v>42643</c:v>
                </c:pt>
                <c:pt idx="250">
                  <c:v>42646</c:v>
                </c:pt>
                <c:pt idx="251">
                  <c:v>42647</c:v>
                </c:pt>
                <c:pt idx="252">
                  <c:v>42648</c:v>
                </c:pt>
                <c:pt idx="253">
                  <c:v>42649</c:v>
                </c:pt>
              </c:numCache>
            </c:numRef>
          </c:cat>
          <c:val>
            <c:numRef>
              <c:f>Sheet1!$J$3:$J$256</c:f>
              <c:numCache>
                <c:formatCode>0.00</c:formatCode>
                <c:ptCount val="254"/>
                <c:pt idx="0">
                  <c:v>32.69</c:v>
                </c:pt>
                <c:pt idx="1">
                  <c:v>32.69</c:v>
                </c:pt>
                <c:pt idx="2">
                  <c:v>32.69</c:v>
                </c:pt>
                <c:pt idx="3">
                  <c:v>32.69</c:v>
                </c:pt>
                <c:pt idx="4">
                  <c:v>32.89</c:v>
                </c:pt>
                <c:pt idx="5">
                  <c:v>32.89</c:v>
                </c:pt>
                <c:pt idx="6">
                  <c:v>32.89</c:v>
                </c:pt>
                <c:pt idx="7">
                  <c:v>31.9</c:v>
                </c:pt>
                <c:pt idx="8">
                  <c:v>31.9</c:v>
                </c:pt>
                <c:pt idx="9">
                  <c:v>29.5</c:v>
                </c:pt>
                <c:pt idx="10">
                  <c:v>28.91</c:v>
                </c:pt>
                <c:pt idx="11">
                  <c:v>27.91</c:v>
                </c:pt>
                <c:pt idx="12">
                  <c:v>26.91</c:v>
                </c:pt>
                <c:pt idx="13">
                  <c:v>25.92</c:v>
                </c:pt>
                <c:pt idx="14">
                  <c:v>25.92</c:v>
                </c:pt>
                <c:pt idx="15">
                  <c:v>23.52</c:v>
                </c:pt>
                <c:pt idx="16">
                  <c:v>23.52</c:v>
                </c:pt>
                <c:pt idx="17">
                  <c:v>23.92</c:v>
                </c:pt>
                <c:pt idx="18">
                  <c:v>25.92</c:v>
                </c:pt>
                <c:pt idx="19">
                  <c:v>28.91</c:v>
                </c:pt>
                <c:pt idx="20">
                  <c:v>28.91</c:v>
                </c:pt>
                <c:pt idx="21">
                  <c:v>27.91</c:v>
                </c:pt>
                <c:pt idx="22">
                  <c:v>27.91</c:v>
                </c:pt>
                <c:pt idx="23">
                  <c:v>27.91</c:v>
                </c:pt>
                <c:pt idx="24">
                  <c:v>27.91</c:v>
                </c:pt>
                <c:pt idx="25">
                  <c:v>27.91</c:v>
                </c:pt>
                <c:pt idx="26">
                  <c:v>27.71</c:v>
                </c:pt>
                <c:pt idx="27">
                  <c:v>27.71</c:v>
                </c:pt>
                <c:pt idx="28">
                  <c:v>27.91</c:v>
                </c:pt>
                <c:pt idx="29">
                  <c:v>27.71</c:v>
                </c:pt>
                <c:pt idx="30">
                  <c:v>26.71</c:v>
                </c:pt>
                <c:pt idx="31">
                  <c:v>26.91</c:v>
                </c:pt>
                <c:pt idx="32">
                  <c:v>26.91</c:v>
                </c:pt>
                <c:pt idx="33">
                  <c:v>26.91</c:v>
                </c:pt>
                <c:pt idx="34">
                  <c:v>26.91</c:v>
                </c:pt>
                <c:pt idx="35">
                  <c:v>26.91</c:v>
                </c:pt>
                <c:pt idx="36">
                  <c:v>26.91</c:v>
                </c:pt>
                <c:pt idx="37">
                  <c:v>26.91</c:v>
                </c:pt>
                <c:pt idx="38">
                  <c:v>26.91</c:v>
                </c:pt>
                <c:pt idx="39">
                  <c:v>26.91</c:v>
                </c:pt>
                <c:pt idx="40">
                  <c:v>29.9</c:v>
                </c:pt>
                <c:pt idx="41">
                  <c:v>30.9</c:v>
                </c:pt>
                <c:pt idx="42">
                  <c:v>31.9</c:v>
                </c:pt>
                <c:pt idx="43">
                  <c:v>31.9</c:v>
                </c:pt>
                <c:pt idx="44">
                  <c:v>30.9</c:v>
                </c:pt>
                <c:pt idx="45">
                  <c:v>30.9</c:v>
                </c:pt>
                <c:pt idx="46">
                  <c:v>30.9</c:v>
                </c:pt>
                <c:pt idx="47">
                  <c:v>30.9</c:v>
                </c:pt>
                <c:pt idx="48">
                  <c:v>30.9</c:v>
                </c:pt>
                <c:pt idx="49">
                  <c:v>30.9</c:v>
                </c:pt>
                <c:pt idx="50">
                  <c:v>33.29</c:v>
                </c:pt>
                <c:pt idx="51">
                  <c:v>33.29</c:v>
                </c:pt>
                <c:pt idx="52">
                  <c:v>33.89</c:v>
                </c:pt>
                <c:pt idx="53">
                  <c:v>32.89</c:v>
                </c:pt>
                <c:pt idx="54">
                  <c:v>32.89</c:v>
                </c:pt>
                <c:pt idx="55">
                  <c:v>32.89</c:v>
                </c:pt>
                <c:pt idx="56">
                  <c:v>32.89</c:v>
                </c:pt>
                <c:pt idx="57">
                  <c:v>32.89</c:v>
                </c:pt>
                <c:pt idx="58">
                  <c:v>31.9</c:v>
                </c:pt>
                <c:pt idx="59">
                  <c:v>31.9</c:v>
                </c:pt>
                <c:pt idx="60">
                  <c:v>31.93</c:v>
                </c:pt>
                <c:pt idx="61">
                  <c:v>31.08</c:v>
                </c:pt>
                <c:pt idx="62">
                  <c:v>32.79</c:v>
                </c:pt>
                <c:pt idx="63">
                  <c:v>31.5</c:v>
                </c:pt>
                <c:pt idx="64">
                  <c:v>28.51</c:v>
                </c:pt>
                <c:pt idx="65">
                  <c:v>27.08</c:v>
                </c:pt>
                <c:pt idx="66">
                  <c:v>24.23</c:v>
                </c:pt>
                <c:pt idx="67">
                  <c:v>24.23</c:v>
                </c:pt>
                <c:pt idx="68">
                  <c:v>20.53</c:v>
                </c:pt>
                <c:pt idx="69">
                  <c:v>19.96</c:v>
                </c:pt>
                <c:pt idx="70">
                  <c:v>19.96</c:v>
                </c:pt>
                <c:pt idx="71">
                  <c:v>19.96</c:v>
                </c:pt>
                <c:pt idx="72">
                  <c:v>20.53</c:v>
                </c:pt>
                <c:pt idx="73">
                  <c:v>21.38</c:v>
                </c:pt>
                <c:pt idx="74">
                  <c:v>21.1</c:v>
                </c:pt>
                <c:pt idx="75">
                  <c:v>20.67</c:v>
                </c:pt>
                <c:pt idx="76">
                  <c:v>19.96</c:v>
                </c:pt>
                <c:pt idx="77">
                  <c:v>19.96</c:v>
                </c:pt>
                <c:pt idx="78">
                  <c:v>18.53</c:v>
                </c:pt>
                <c:pt idx="79">
                  <c:v>18.53</c:v>
                </c:pt>
                <c:pt idx="80">
                  <c:v>18.53</c:v>
                </c:pt>
                <c:pt idx="81">
                  <c:v>18.53</c:v>
                </c:pt>
                <c:pt idx="82">
                  <c:v>18.53</c:v>
                </c:pt>
                <c:pt idx="83">
                  <c:v>18.53</c:v>
                </c:pt>
                <c:pt idx="84">
                  <c:v>18.53</c:v>
                </c:pt>
                <c:pt idx="85">
                  <c:v>18.53</c:v>
                </c:pt>
                <c:pt idx="86">
                  <c:v>18.53</c:v>
                </c:pt>
                <c:pt idx="87">
                  <c:v>18.53</c:v>
                </c:pt>
                <c:pt idx="88">
                  <c:v>19.100000000000001</c:v>
                </c:pt>
                <c:pt idx="89">
                  <c:v>19.239999999999998</c:v>
                </c:pt>
                <c:pt idx="90">
                  <c:v>18.53</c:v>
                </c:pt>
                <c:pt idx="91">
                  <c:v>19.239999999999998</c:v>
                </c:pt>
                <c:pt idx="92">
                  <c:v>20.67</c:v>
                </c:pt>
                <c:pt idx="93">
                  <c:v>20.67</c:v>
                </c:pt>
                <c:pt idx="94">
                  <c:v>20.67</c:v>
                </c:pt>
                <c:pt idx="95">
                  <c:v>20.67</c:v>
                </c:pt>
                <c:pt idx="96">
                  <c:v>20.67</c:v>
                </c:pt>
                <c:pt idx="97">
                  <c:v>18.53</c:v>
                </c:pt>
                <c:pt idx="98">
                  <c:v>17.82</c:v>
                </c:pt>
                <c:pt idx="99">
                  <c:v>17.82</c:v>
                </c:pt>
                <c:pt idx="100">
                  <c:v>17.82</c:v>
                </c:pt>
                <c:pt idx="101">
                  <c:v>17.82</c:v>
                </c:pt>
                <c:pt idx="102">
                  <c:v>15.68</c:v>
                </c:pt>
                <c:pt idx="103">
                  <c:v>15.68</c:v>
                </c:pt>
                <c:pt idx="104">
                  <c:v>16.96</c:v>
                </c:pt>
                <c:pt idx="105">
                  <c:v>17.11</c:v>
                </c:pt>
                <c:pt idx="106">
                  <c:v>18.53</c:v>
                </c:pt>
                <c:pt idx="107">
                  <c:v>18.53</c:v>
                </c:pt>
                <c:pt idx="108">
                  <c:v>20.67</c:v>
                </c:pt>
                <c:pt idx="109">
                  <c:v>22.81</c:v>
                </c:pt>
                <c:pt idx="110">
                  <c:v>25.66</c:v>
                </c:pt>
                <c:pt idx="111">
                  <c:v>25.66</c:v>
                </c:pt>
                <c:pt idx="112">
                  <c:v>25.66</c:v>
                </c:pt>
                <c:pt idx="113">
                  <c:v>23.52</c:v>
                </c:pt>
                <c:pt idx="114">
                  <c:v>22.1</c:v>
                </c:pt>
                <c:pt idx="115">
                  <c:v>21.38</c:v>
                </c:pt>
                <c:pt idx="116">
                  <c:v>19.39</c:v>
                </c:pt>
                <c:pt idx="117">
                  <c:v>18.53</c:v>
                </c:pt>
                <c:pt idx="118">
                  <c:v>17.82</c:v>
                </c:pt>
                <c:pt idx="119">
                  <c:v>19.239999999999998</c:v>
                </c:pt>
                <c:pt idx="120">
                  <c:v>21.38</c:v>
                </c:pt>
                <c:pt idx="121">
                  <c:v>22.81</c:v>
                </c:pt>
                <c:pt idx="122">
                  <c:v>22.81</c:v>
                </c:pt>
                <c:pt idx="123">
                  <c:v>22.81</c:v>
                </c:pt>
                <c:pt idx="124">
                  <c:v>22.1</c:v>
                </c:pt>
                <c:pt idx="125">
                  <c:v>20.67</c:v>
                </c:pt>
                <c:pt idx="126">
                  <c:v>19.239999999999998</c:v>
                </c:pt>
                <c:pt idx="127">
                  <c:v>19.96</c:v>
                </c:pt>
                <c:pt idx="128">
                  <c:v>17.11</c:v>
                </c:pt>
                <c:pt idx="129">
                  <c:v>17.96</c:v>
                </c:pt>
                <c:pt idx="130">
                  <c:v>17.82</c:v>
                </c:pt>
                <c:pt idx="131">
                  <c:v>19.96</c:v>
                </c:pt>
                <c:pt idx="132">
                  <c:v>19.96</c:v>
                </c:pt>
                <c:pt idx="133">
                  <c:v>19.96</c:v>
                </c:pt>
                <c:pt idx="134">
                  <c:v>19.39</c:v>
                </c:pt>
                <c:pt idx="135">
                  <c:v>18.53</c:v>
                </c:pt>
                <c:pt idx="136">
                  <c:v>18.53</c:v>
                </c:pt>
                <c:pt idx="137">
                  <c:v>18.53</c:v>
                </c:pt>
                <c:pt idx="138">
                  <c:v>18.53</c:v>
                </c:pt>
                <c:pt idx="139">
                  <c:v>17.82</c:v>
                </c:pt>
                <c:pt idx="140">
                  <c:v>16.39</c:v>
                </c:pt>
                <c:pt idx="141">
                  <c:v>16.39</c:v>
                </c:pt>
                <c:pt idx="142">
                  <c:v>16.39</c:v>
                </c:pt>
                <c:pt idx="143">
                  <c:v>16.39</c:v>
                </c:pt>
                <c:pt idx="144">
                  <c:v>16.39</c:v>
                </c:pt>
                <c:pt idx="145">
                  <c:v>17.11</c:v>
                </c:pt>
                <c:pt idx="146">
                  <c:v>17.82</c:v>
                </c:pt>
                <c:pt idx="147">
                  <c:v>18.53</c:v>
                </c:pt>
                <c:pt idx="148">
                  <c:v>18.53</c:v>
                </c:pt>
                <c:pt idx="149">
                  <c:v>19.239999999999998</c:v>
                </c:pt>
                <c:pt idx="150">
                  <c:v>19.239999999999998</c:v>
                </c:pt>
                <c:pt idx="151">
                  <c:v>19.239999999999998</c:v>
                </c:pt>
                <c:pt idx="152">
                  <c:v>19.239999999999998</c:v>
                </c:pt>
                <c:pt idx="153">
                  <c:v>18.53</c:v>
                </c:pt>
                <c:pt idx="154">
                  <c:v>16.96</c:v>
                </c:pt>
                <c:pt idx="155">
                  <c:v>16.96</c:v>
                </c:pt>
                <c:pt idx="156">
                  <c:v>15.68</c:v>
                </c:pt>
                <c:pt idx="157">
                  <c:v>16.54</c:v>
                </c:pt>
                <c:pt idx="158">
                  <c:v>16.96</c:v>
                </c:pt>
                <c:pt idx="159">
                  <c:v>16.96</c:v>
                </c:pt>
                <c:pt idx="160">
                  <c:v>16.11</c:v>
                </c:pt>
                <c:pt idx="161">
                  <c:v>16.11</c:v>
                </c:pt>
                <c:pt idx="162">
                  <c:v>17.68</c:v>
                </c:pt>
                <c:pt idx="163">
                  <c:v>17.68</c:v>
                </c:pt>
                <c:pt idx="164">
                  <c:v>18.25</c:v>
                </c:pt>
                <c:pt idx="165">
                  <c:v>18.53</c:v>
                </c:pt>
                <c:pt idx="166">
                  <c:v>18.53</c:v>
                </c:pt>
                <c:pt idx="167">
                  <c:v>19.239999999999998</c:v>
                </c:pt>
                <c:pt idx="168">
                  <c:v>19.239999999999998</c:v>
                </c:pt>
                <c:pt idx="169">
                  <c:v>18.96</c:v>
                </c:pt>
                <c:pt idx="170">
                  <c:v>18.53</c:v>
                </c:pt>
                <c:pt idx="171">
                  <c:v>17.11</c:v>
                </c:pt>
                <c:pt idx="172">
                  <c:v>16.39</c:v>
                </c:pt>
                <c:pt idx="173">
                  <c:v>14.97</c:v>
                </c:pt>
                <c:pt idx="174">
                  <c:v>14.97</c:v>
                </c:pt>
                <c:pt idx="175">
                  <c:v>14.26</c:v>
                </c:pt>
                <c:pt idx="176">
                  <c:v>14.26</c:v>
                </c:pt>
                <c:pt idx="177">
                  <c:v>14.26</c:v>
                </c:pt>
                <c:pt idx="178">
                  <c:v>14.97</c:v>
                </c:pt>
                <c:pt idx="179">
                  <c:v>14.97</c:v>
                </c:pt>
                <c:pt idx="180">
                  <c:v>14.97</c:v>
                </c:pt>
                <c:pt idx="181">
                  <c:v>14.97</c:v>
                </c:pt>
                <c:pt idx="182">
                  <c:v>15.25</c:v>
                </c:pt>
                <c:pt idx="183">
                  <c:v>15.25</c:v>
                </c:pt>
                <c:pt idx="184">
                  <c:v>14.83</c:v>
                </c:pt>
                <c:pt idx="185">
                  <c:v>14.83</c:v>
                </c:pt>
                <c:pt idx="186">
                  <c:v>14.83</c:v>
                </c:pt>
                <c:pt idx="187">
                  <c:v>14.54</c:v>
                </c:pt>
                <c:pt idx="188">
                  <c:v>14.54</c:v>
                </c:pt>
                <c:pt idx="189">
                  <c:v>14.54</c:v>
                </c:pt>
                <c:pt idx="190">
                  <c:v>13.97</c:v>
                </c:pt>
                <c:pt idx="191">
                  <c:v>13.54</c:v>
                </c:pt>
                <c:pt idx="192">
                  <c:v>13.54</c:v>
                </c:pt>
                <c:pt idx="193">
                  <c:v>13.54</c:v>
                </c:pt>
                <c:pt idx="194">
                  <c:v>13.83</c:v>
                </c:pt>
                <c:pt idx="195">
                  <c:v>13.83</c:v>
                </c:pt>
                <c:pt idx="196">
                  <c:v>13.83</c:v>
                </c:pt>
                <c:pt idx="197">
                  <c:v>13.97</c:v>
                </c:pt>
                <c:pt idx="198">
                  <c:v>13.97</c:v>
                </c:pt>
                <c:pt idx="199">
                  <c:v>13.97</c:v>
                </c:pt>
                <c:pt idx="200">
                  <c:v>13.97</c:v>
                </c:pt>
                <c:pt idx="201">
                  <c:v>13.97</c:v>
                </c:pt>
                <c:pt idx="202">
                  <c:v>13.54</c:v>
                </c:pt>
                <c:pt idx="203">
                  <c:v>13.54</c:v>
                </c:pt>
                <c:pt idx="204">
                  <c:v>12.83</c:v>
                </c:pt>
                <c:pt idx="205">
                  <c:v>12.83</c:v>
                </c:pt>
                <c:pt idx="206">
                  <c:v>11.69</c:v>
                </c:pt>
                <c:pt idx="207">
                  <c:v>11.4</c:v>
                </c:pt>
                <c:pt idx="208">
                  <c:v>11.4</c:v>
                </c:pt>
                <c:pt idx="209">
                  <c:v>11.4</c:v>
                </c:pt>
                <c:pt idx="210">
                  <c:v>11.4</c:v>
                </c:pt>
                <c:pt idx="211">
                  <c:v>11.4</c:v>
                </c:pt>
                <c:pt idx="212">
                  <c:v>11.4</c:v>
                </c:pt>
                <c:pt idx="213">
                  <c:v>11.4</c:v>
                </c:pt>
                <c:pt idx="214">
                  <c:v>11.4</c:v>
                </c:pt>
                <c:pt idx="215">
                  <c:v>11.4</c:v>
                </c:pt>
                <c:pt idx="216">
                  <c:v>11.4</c:v>
                </c:pt>
                <c:pt idx="217">
                  <c:v>12.12</c:v>
                </c:pt>
                <c:pt idx="218">
                  <c:v>12.12</c:v>
                </c:pt>
                <c:pt idx="219">
                  <c:v>12.12</c:v>
                </c:pt>
                <c:pt idx="220">
                  <c:v>12.12</c:v>
                </c:pt>
                <c:pt idx="221">
                  <c:v>11.83</c:v>
                </c:pt>
                <c:pt idx="222">
                  <c:v>11.83</c:v>
                </c:pt>
                <c:pt idx="223">
                  <c:v>11.83</c:v>
                </c:pt>
                <c:pt idx="224">
                  <c:v>11.4</c:v>
                </c:pt>
                <c:pt idx="225">
                  <c:v>11.4</c:v>
                </c:pt>
                <c:pt idx="226">
                  <c:v>11.12</c:v>
                </c:pt>
                <c:pt idx="227">
                  <c:v>11.12</c:v>
                </c:pt>
                <c:pt idx="228">
                  <c:v>11.12</c:v>
                </c:pt>
                <c:pt idx="229">
                  <c:v>10.69</c:v>
                </c:pt>
                <c:pt idx="230">
                  <c:v>10.83</c:v>
                </c:pt>
                <c:pt idx="231">
                  <c:v>10.69</c:v>
                </c:pt>
                <c:pt idx="232">
                  <c:v>10.69</c:v>
                </c:pt>
                <c:pt idx="233">
                  <c:v>10.69</c:v>
                </c:pt>
                <c:pt idx="234">
                  <c:v>10.69</c:v>
                </c:pt>
                <c:pt idx="235">
                  <c:v>10.98</c:v>
                </c:pt>
                <c:pt idx="236">
                  <c:v>11.12</c:v>
                </c:pt>
                <c:pt idx="237">
                  <c:v>12.12</c:v>
                </c:pt>
                <c:pt idx="238">
                  <c:v>12.83</c:v>
                </c:pt>
                <c:pt idx="239">
                  <c:v>12.83</c:v>
                </c:pt>
                <c:pt idx="240">
                  <c:v>12.12</c:v>
                </c:pt>
                <c:pt idx="241">
                  <c:v>12.83</c:v>
                </c:pt>
                <c:pt idx="242">
                  <c:v>12.12</c:v>
                </c:pt>
                <c:pt idx="243">
                  <c:v>12.83</c:v>
                </c:pt>
                <c:pt idx="244">
                  <c:v>12.12</c:v>
                </c:pt>
                <c:pt idx="245">
                  <c:v>12.12</c:v>
                </c:pt>
                <c:pt idx="246">
                  <c:v>12.12</c:v>
                </c:pt>
                <c:pt idx="247">
                  <c:v>12.12</c:v>
                </c:pt>
                <c:pt idx="248">
                  <c:v>14.26</c:v>
                </c:pt>
                <c:pt idx="249">
                  <c:v>14.97</c:v>
                </c:pt>
                <c:pt idx="250">
                  <c:v>14.26</c:v>
                </c:pt>
                <c:pt idx="251">
                  <c:v>14.26</c:v>
                </c:pt>
                <c:pt idx="252">
                  <c:v>14.83</c:v>
                </c:pt>
                <c:pt idx="253">
                  <c:v>14.83</c:v>
                </c:pt>
              </c:numCache>
            </c:numRef>
          </c:val>
          <c:smooth val="0"/>
        </c:ser>
        <c:dLbls>
          <c:showLegendKey val="0"/>
          <c:showVal val="0"/>
          <c:showCatName val="0"/>
          <c:showSerName val="0"/>
          <c:showPercent val="0"/>
          <c:showBubbleSize val="0"/>
        </c:dLbls>
        <c:smooth val="0"/>
        <c:axId val="171698064"/>
        <c:axId val="172262352"/>
      </c:lineChart>
      <c:dateAx>
        <c:axId val="171698064"/>
        <c:scaling>
          <c:orientation val="minMax"/>
        </c:scaling>
        <c:delete val="0"/>
        <c:axPos val="b"/>
        <c:numFmt formatCode="mmm\ yy" sourceLinked="0"/>
        <c:majorTickMark val="out"/>
        <c:minorTickMark val="none"/>
        <c:tickLblPos val="nextTo"/>
        <c:txPr>
          <a:bodyPr rot="-5400000" vert="horz"/>
          <a:lstStyle/>
          <a:p>
            <a:pPr>
              <a:defRPr/>
            </a:pPr>
            <a:endParaRPr lang="en-US"/>
          </a:p>
        </c:txPr>
        <c:crossAx val="172262352"/>
        <c:crosses val="autoZero"/>
        <c:auto val="1"/>
        <c:lblOffset val="100"/>
        <c:baseTimeUnit val="days"/>
      </c:dateAx>
      <c:valAx>
        <c:axId val="172262352"/>
        <c:scaling>
          <c:orientation val="minMax"/>
        </c:scaling>
        <c:delete val="0"/>
        <c:axPos val="l"/>
        <c:numFmt formatCode="0" sourceLinked="0"/>
        <c:majorTickMark val="out"/>
        <c:minorTickMark val="none"/>
        <c:tickLblPos val="nextTo"/>
        <c:crossAx val="17169806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Selected Opec member output (mn b/d)</a:t>
            </a:r>
          </a:p>
        </c:rich>
      </c:tx>
      <c:layout/>
      <c:overlay val="0"/>
    </c:title>
    <c:autoTitleDeleted val="0"/>
    <c:plotArea>
      <c:layout/>
      <c:lineChart>
        <c:grouping val="standard"/>
        <c:varyColors val="0"/>
        <c:ser>
          <c:idx val="0"/>
          <c:order val="0"/>
          <c:tx>
            <c:strRef>
              <c:f>Sheet1!$C$4</c:f>
              <c:strCache>
                <c:ptCount val="1"/>
                <c:pt idx="0">
                  <c:v>Iraq</c:v>
                </c:pt>
              </c:strCache>
            </c:strRef>
          </c:tx>
          <c:marker>
            <c:symbol val="none"/>
          </c:marker>
          <c:cat>
            <c:numRef>
              <c:f>Sheet1!$A$5:$A$13</c:f>
              <c:numCache>
                <c:formatCode>mmm\ yy</c:formatCode>
                <c:ptCount val="9"/>
                <c:pt idx="0">
                  <c:v>42370</c:v>
                </c:pt>
                <c:pt idx="1">
                  <c:v>42401</c:v>
                </c:pt>
                <c:pt idx="2">
                  <c:v>42430</c:v>
                </c:pt>
                <c:pt idx="3">
                  <c:v>42461</c:v>
                </c:pt>
                <c:pt idx="4">
                  <c:v>42491</c:v>
                </c:pt>
                <c:pt idx="5">
                  <c:v>42522</c:v>
                </c:pt>
                <c:pt idx="6">
                  <c:v>42552</c:v>
                </c:pt>
                <c:pt idx="7">
                  <c:v>42583</c:v>
                </c:pt>
                <c:pt idx="8">
                  <c:v>42614</c:v>
                </c:pt>
              </c:numCache>
            </c:numRef>
          </c:cat>
          <c:val>
            <c:numRef>
              <c:f>Sheet1!$C$5:$C$13</c:f>
              <c:numCache>
                <c:formatCode>#,##0.00</c:formatCode>
                <c:ptCount val="9"/>
                <c:pt idx="0">
                  <c:v>4.2699999999999996</c:v>
                </c:pt>
                <c:pt idx="1">
                  <c:v>4.12</c:v>
                </c:pt>
                <c:pt idx="2">
                  <c:v>4.07</c:v>
                </c:pt>
                <c:pt idx="3">
                  <c:v>4.3</c:v>
                </c:pt>
                <c:pt idx="4">
                  <c:v>4.25</c:v>
                </c:pt>
                <c:pt idx="5">
                  <c:v>4.2</c:v>
                </c:pt>
                <c:pt idx="6">
                  <c:v>4.3</c:v>
                </c:pt>
                <c:pt idx="7">
                  <c:v>4.32</c:v>
                </c:pt>
                <c:pt idx="8">
                  <c:v>4.5</c:v>
                </c:pt>
              </c:numCache>
            </c:numRef>
          </c:val>
          <c:smooth val="0"/>
        </c:ser>
        <c:ser>
          <c:idx val="1"/>
          <c:order val="1"/>
          <c:tx>
            <c:strRef>
              <c:f>Sheet1!$D$4</c:f>
              <c:strCache>
                <c:ptCount val="1"/>
                <c:pt idx="0">
                  <c:v>Iran</c:v>
                </c:pt>
              </c:strCache>
            </c:strRef>
          </c:tx>
          <c:spPr>
            <a:ln>
              <a:solidFill>
                <a:schemeClr val="tx2">
                  <a:lumMod val="40000"/>
                  <a:lumOff val="60000"/>
                </a:schemeClr>
              </a:solidFill>
            </a:ln>
          </c:spPr>
          <c:marker>
            <c:symbol val="none"/>
          </c:marker>
          <c:cat>
            <c:numRef>
              <c:f>Sheet1!$A$5:$A$13</c:f>
              <c:numCache>
                <c:formatCode>mmm\ yy</c:formatCode>
                <c:ptCount val="9"/>
                <c:pt idx="0">
                  <c:v>42370</c:v>
                </c:pt>
                <c:pt idx="1">
                  <c:v>42401</c:v>
                </c:pt>
                <c:pt idx="2">
                  <c:v>42430</c:v>
                </c:pt>
                <c:pt idx="3">
                  <c:v>42461</c:v>
                </c:pt>
                <c:pt idx="4">
                  <c:v>42491</c:v>
                </c:pt>
                <c:pt idx="5">
                  <c:v>42522</c:v>
                </c:pt>
                <c:pt idx="6">
                  <c:v>42552</c:v>
                </c:pt>
                <c:pt idx="7">
                  <c:v>42583</c:v>
                </c:pt>
                <c:pt idx="8">
                  <c:v>42614</c:v>
                </c:pt>
              </c:numCache>
            </c:numRef>
          </c:cat>
          <c:val>
            <c:numRef>
              <c:f>Sheet1!$D$5:$D$13</c:f>
              <c:numCache>
                <c:formatCode>#,##0.00</c:formatCode>
                <c:ptCount val="9"/>
                <c:pt idx="0">
                  <c:v>2.88</c:v>
                </c:pt>
                <c:pt idx="1">
                  <c:v>2.93</c:v>
                </c:pt>
                <c:pt idx="2">
                  <c:v>3.15</c:v>
                </c:pt>
                <c:pt idx="3">
                  <c:v>3.4</c:v>
                </c:pt>
                <c:pt idx="4">
                  <c:v>3.45</c:v>
                </c:pt>
                <c:pt idx="5">
                  <c:v>3.5</c:v>
                </c:pt>
                <c:pt idx="6">
                  <c:v>3.55</c:v>
                </c:pt>
                <c:pt idx="7">
                  <c:v>3.6</c:v>
                </c:pt>
                <c:pt idx="8">
                  <c:v>3.63</c:v>
                </c:pt>
              </c:numCache>
            </c:numRef>
          </c:val>
          <c:smooth val="0"/>
        </c:ser>
        <c:ser>
          <c:idx val="2"/>
          <c:order val="2"/>
          <c:tx>
            <c:strRef>
              <c:f>Sheet1!$E$4</c:f>
              <c:strCache>
                <c:ptCount val="1"/>
                <c:pt idx="0">
                  <c:v>Nigeria</c:v>
                </c:pt>
              </c:strCache>
            </c:strRef>
          </c:tx>
          <c:spPr>
            <a:ln>
              <a:solidFill>
                <a:schemeClr val="bg2">
                  <a:lumMod val="75000"/>
                </a:schemeClr>
              </a:solidFill>
            </a:ln>
          </c:spPr>
          <c:marker>
            <c:symbol val="none"/>
          </c:marker>
          <c:cat>
            <c:numRef>
              <c:f>Sheet1!$A$5:$A$13</c:f>
              <c:numCache>
                <c:formatCode>mmm\ yy</c:formatCode>
                <c:ptCount val="9"/>
                <c:pt idx="0">
                  <c:v>42370</c:v>
                </c:pt>
                <c:pt idx="1">
                  <c:v>42401</c:v>
                </c:pt>
                <c:pt idx="2">
                  <c:v>42430</c:v>
                </c:pt>
                <c:pt idx="3">
                  <c:v>42461</c:v>
                </c:pt>
                <c:pt idx="4">
                  <c:v>42491</c:v>
                </c:pt>
                <c:pt idx="5">
                  <c:v>42522</c:v>
                </c:pt>
                <c:pt idx="6">
                  <c:v>42552</c:v>
                </c:pt>
                <c:pt idx="7">
                  <c:v>42583</c:v>
                </c:pt>
                <c:pt idx="8">
                  <c:v>42614</c:v>
                </c:pt>
              </c:numCache>
            </c:numRef>
          </c:cat>
          <c:val>
            <c:numRef>
              <c:f>Sheet1!$E$5:$E$13</c:f>
              <c:numCache>
                <c:formatCode>#,##0.00</c:formatCode>
                <c:ptCount val="9"/>
                <c:pt idx="0">
                  <c:v>2.06</c:v>
                </c:pt>
                <c:pt idx="1">
                  <c:v>1.95</c:v>
                </c:pt>
                <c:pt idx="2">
                  <c:v>1.94</c:v>
                </c:pt>
                <c:pt idx="3">
                  <c:v>1.87</c:v>
                </c:pt>
                <c:pt idx="4">
                  <c:v>1.69</c:v>
                </c:pt>
                <c:pt idx="5">
                  <c:v>1.75</c:v>
                </c:pt>
                <c:pt idx="6">
                  <c:v>1.7</c:v>
                </c:pt>
                <c:pt idx="7">
                  <c:v>1.54</c:v>
                </c:pt>
                <c:pt idx="8">
                  <c:v>1.6</c:v>
                </c:pt>
              </c:numCache>
            </c:numRef>
          </c:val>
          <c:smooth val="0"/>
        </c:ser>
        <c:ser>
          <c:idx val="3"/>
          <c:order val="3"/>
          <c:tx>
            <c:strRef>
              <c:f>Sheet1!$F$4</c:f>
              <c:strCache>
                <c:ptCount val="1"/>
                <c:pt idx="0">
                  <c:v>Libya</c:v>
                </c:pt>
              </c:strCache>
            </c:strRef>
          </c:tx>
          <c:spPr>
            <a:ln>
              <a:solidFill>
                <a:schemeClr val="tx1">
                  <a:lumMod val="75000"/>
                  <a:lumOff val="25000"/>
                </a:schemeClr>
              </a:solidFill>
            </a:ln>
          </c:spPr>
          <c:marker>
            <c:symbol val="none"/>
          </c:marker>
          <c:cat>
            <c:numRef>
              <c:f>Sheet1!$A$5:$A$13</c:f>
              <c:numCache>
                <c:formatCode>mmm\ yy</c:formatCode>
                <c:ptCount val="9"/>
                <c:pt idx="0">
                  <c:v>42370</c:v>
                </c:pt>
                <c:pt idx="1">
                  <c:v>42401</c:v>
                </c:pt>
                <c:pt idx="2">
                  <c:v>42430</c:v>
                </c:pt>
                <c:pt idx="3">
                  <c:v>42461</c:v>
                </c:pt>
                <c:pt idx="4">
                  <c:v>42491</c:v>
                </c:pt>
                <c:pt idx="5">
                  <c:v>42522</c:v>
                </c:pt>
                <c:pt idx="6">
                  <c:v>42552</c:v>
                </c:pt>
                <c:pt idx="7">
                  <c:v>42583</c:v>
                </c:pt>
                <c:pt idx="8">
                  <c:v>42614</c:v>
                </c:pt>
              </c:numCache>
            </c:numRef>
          </c:cat>
          <c:val>
            <c:numRef>
              <c:f>Sheet1!$F$5:$F$13</c:f>
              <c:numCache>
                <c:formatCode>#,##0.00</c:formatCode>
                <c:ptCount val="9"/>
                <c:pt idx="0">
                  <c:v>0.38</c:v>
                </c:pt>
                <c:pt idx="1">
                  <c:v>0.36</c:v>
                </c:pt>
                <c:pt idx="2">
                  <c:v>0.34</c:v>
                </c:pt>
                <c:pt idx="3">
                  <c:v>0.34</c:v>
                </c:pt>
                <c:pt idx="4">
                  <c:v>0.25</c:v>
                </c:pt>
                <c:pt idx="5">
                  <c:v>0.31</c:v>
                </c:pt>
                <c:pt idx="6">
                  <c:v>0.28999999999999998</c:v>
                </c:pt>
                <c:pt idx="7">
                  <c:v>0.32</c:v>
                </c:pt>
                <c:pt idx="8">
                  <c:v>0.35</c:v>
                </c:pt>
              </c:numCache>
            </c:numRef>
          </c:val>
          <c:smooth val="0"/>
        </c:ser>
        <c:dLbls>
          <c:showLegendKey val="0"/>
          <c:showVal val="0"/>
          <c:showCatName val="0"/>
          <c:showSerName val="0"/>
          <c:showPercent val="0"/>
          <c:showBubbleSize val="0"/>
        </c:dLbls>
        <c:smooth val="0"/>
        <c:axId val="172263920"/>
        <c:axId val="172264312"/>
      </c:lineChart>
      <c:dateAx>
        <c:axId val="172263920"/>
        <c:scaling>
          <c:orientation val="minMax"/>
        </c:scaling>
        <c:delete val="0"/>
        <c:axPos val="b"/>
        <c:numFmt formatCode="mmm\ yy" sourceLinked="1"/>
        <c:majorTickMark val="out"/>
        <c:minorTickMark val="none"/>
        <c:tickLblPos val="nextTo"/>
        <c:txPr>
          <a:bodyPr rot="-5400000" vert="horz"/>
          <a:lstStyle/>
          <a:p>
            <a:pPr>
              <a:defRPr/>
            </a:pPr>
            <a:endParaRPr lang="en-US"/>
          </a:p>
        </c:txPr>
        <c:crossAx val="172264312"/>
        <c:crosses val="autoZero"/>
        <c:auto val="1"/>
        <c:lblOffset val="100"/>
        <c:baseTimeUnit val="months"/>
      </c:dateAx>
      <c:valAx>
        <c:axId val="172264312"/>
        <c:scaling>
          <c:orientation val="minMax"/>
        </c:scaling>
        <c:delete val="0"/>
        <c:axPos val="l"/>
        <c:numFmt formatCode="#,##0.0" sourceLinked="0"/>
        <c:majorTickMark val="out"/>
        <c:minorTickMark val="none"/>
        <c:tickLblPos val="nextTo"/>
        <c:crossAx val="1722639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Russian crude and condensate production</a:t>
            </a:r>
            <a:r>
              <a:rPr lang="en-GB" baseline="0"/>
              <a:t> (mn b/d)</a:t>
            </a:r>
          </a:p>
        </c:rich>
      </c:tx>
      <c:layout/>
      <c:overlay val="0"/>
    </c:title>
    <c:autoTitleDeleted val="0"/>
    <c:plotArea>
      <c:layout/>
      <c:lineChart>
        <c:grouping val="standard"/>
        <c:varyColors val="0"/>
        <c:ser>
          <c:idx val="0"/>
          <c:order val="0"/>
          <c:marker>
            <c:symbol val="none"/>
          </c:marker>
          <c:cat>
            <c:numRef>
              <c:f>'[Russian crude and condensate production.xlsx]Sheet1'!$E$4:$E$12</c:f>
              <c:numCache>
                <c:formatCode>mmm\-yy</c:formatCode>
                <c:ptCount val="9"/>
                <c:pt idx="0">
                  <c:v>42370</c:v>
                </c:pt>
                <c:pt idx="1">
                  <c:v>42401</c:v>
                </c:pt>
                <c:pt idx="2">
                  <c:v>42430</c:v>
                </c:pt>
                <c:pt idx="3">
                  <c:v>42461</c:v>
                </c:pt>
                <c:pt idx="4">
                  <c:v>42491</c:v>
                </c:pt>
                <c:pt idx="5">
                  <c:v>42522</c:v>
                </c:pt>
                <c:pt idx="6">
                  <c:v>42552</c:v>
                </c:pt>
                <c:pt idx="7">
                  <c:v>42583</c:v>
                </c:pt>
                <c:pt idx="8">
                  <c:v>42614</c:v>
                </c:pt>
              </c:numCache>
            </c:numRef>
          </c:cat>
          <c:val>
            <c:numRef>
              <c:f>'[Russian crude and condensate production.xlsx]Sheet1'!$F$4:$F$12</c:f>
              <c:numCache>
                <c:formatCode>0.00</c:formatCode>
                <c:ptCount val="9"/>
                <c:pt idx="0">
                  <c:v>10.86551</c:v>
                </c:pt>
                <c:pt idx="1">
                  <c:v>10.85782</c:v>
                </c:pt>
                <c:pt idx="2">
                  <c:v>10.852069999999999</c:v>
                </c:pt>
                <c:pt idx="3">
                  <c:v>10.77769</c:v>
                </c:pt>
                <c:pt idx="4">
                  <c:v>10.791265267741901</c:v>
                </c:pt>
                <c:pt idx="5">
                  <c:v>10.808590000000001</c:v>
                </c:pt>
                <c:pt idx="6">
                  <c:v>10.8391</c:v>
                </c:pt>
                <c:pt idx="7">
                  <c:v>10.66512</c:v>
                </c:pt>
                <c:pt idx="8" formatCode="General">
                  <c:v>11.07</c:v>
                </c:pt>
              </c:numCache>
            </c:numRef>
          </c:val>
          <c:smooth val="0"/>
        </c:ser>
        <c:dLbls>
          <c:showLegendKey val="0"/>
          <c:showVal val="0"/>
          <c:showCatName val="0"/>
          <c:showSerName val="0"/>
          <c:showPercent val="0"/>
          <c:showBubbleSize val="0"/>
        </c:dLbls>
        <c:smooth val="0"/>
        <c:axId val="172265096"/>
        <c:axId val="172265488"/>
      </c:lineChart>
      <c:dateAx>
        <c:axId val="172265096"/>
        <c:scaling>
          <c:orientation val="minMax"/>
        </c:scaling>
        <c:delete val="0"/>
        <c:axPos val="b"/>
        <c:numFmt formatCode="mmm\ yy" sourceLinked="0"/>
        <c:majorTickMark val="out"/>
        <c:minorTickMark val="none"/>
        <c:tickLblPos val="nextTo"/>
        <c:txPr>
          <a:bodyPr rot="-5400000" vert="horz"/>
          <a:lstStyle/>
          <a:p>
            <a:pPr>
              <a:defRPr/>
            </a:pPr>
            <a:endParaRPr lang="en-US"/>
          </a:p>
        </c:txPr>
        <c:crossAx val="172265488"/>
        <c:crosses val="autoZero"/>
        <c:auto val="1"/>
        <c:lblOffset val="100"/>
        <c:baseTimeUnit val="months"/>
      </c:dateAx>
      <c:valAx>
        <c:axId val="172265488"/>
        <c:scaling>
          <c:orientation val="minMax"/>
        </c:scaling>
        <c:delete val="0"/>
        <c:axPos val="l"/>
        <c:numFmt formatCode="0.00" sourceLinked="1"/>
        <c:majorTickMark val="out"/>
        <c:minorTickMark val="none"/>
        <c:tickLblPos val="nextTo"/>
        <c:crossAx val="17226509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cdr:x>
      <cdr:y>0.89027</cdr:y>
    </cdr:from>
    <cdr:to>
      <cdr:x>1</cdr:x>
      <cdr:y>1</cdr:y>
    </cdr:to>
    <cdr:sp macro="" textlink="">
      <cdr:nvSpPr>
        <cdr:cNvPr id="2" name="TextBox 1"/>
        <cdr:cNvSpPr txBox="1"/>
      </cdr:nvSpPr>
      <cdr:spPr>
        <a:xfrm xmlns:a="http://schemas.openxmlformats.org/drawingml/2006/main">
          <a:off x="0" y="2628077"/>
          <a:ext cx="4716000" cy="323923"/>
        </a:xfrm>
        <a:prstGeom xmlns:a="http://schemas.openxmlformats.org/drawingml/2006/main" prst="rect">
          <a:avLst/>
        </a:prstGeom>
      </cdr:spPr>
      <cdr:txBody>
        <a:bodyPr xmlns:a="http://schemas.openxmlformats.org/drawingml/2006/main" vertOverflow="clip" wrap="square" lIns="0" tIns="0" rIns="72000" bIns="0" rtlCol="0" anchor="b"/>
        <a:lstStyle xmlns:a="http://schemas.openxmlformats.org/drawingml/2006/main"/>
        <a:p xmlns:a="http://schemas.openxmlformats.org/drawingml/2006/main">
          <a:pPr algn="r"/>
          <a:r>
            <a:rPr lang="en-GB" sz="1400" dirty="0" smtClean="0">
              <a:latin typeface="Verdana" panose="020B0604030504040204" pitchFamily="34" charset="0"/>
              <a:ea typeface="Verdana" panose="020B0604030504040204" pitchFamily="34" charset="0"/>
              <a:cs typeface="Verdana" panose="020B0604030504040204" pitchFamily="34" charset="0"/>
            </a:rPr>
            <a:t>Argus </a:t>
          </a:r>
          <a:r>
            <a:rPr lang="en-GB" sz="1400" dirty="0">
              <a:latin typeface="Verdana" panose="020B0604030504040204" pitchFamily="34" charset="0"/>
              <a:ea typeface="Verdana" panose="020B0604030504040204" pitchFamily="34" charset="0"/>
              <a:cs typeface="Verdana" panose="020B0604030504040204" pitchFamily="34" charset="0"/>
            </a:rPr>
            <a:t>Consulting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55" cy="495755"/>
          </a:xfrm>
          <a:prstGeom prst="rect">
            <a:avLst/>
          </a:prstGeom>
        </p:spPr>
        <p:txBody>
          <a:bodyPr vert="horz" lIns="91440" tIns="45720" rIns="91440" bIns="45720" rtlCol="0"/>
          <a:lstStyle>
            <a:lvl1pPr algn="l">
              <a:defRPr sz="1200"/>
            </a:lvl1pPr>
          </a:lstStyle>
          <a:p>
            <a:endParaRPr lang="en-GB" dirty="0">
              <a:latin typeface="Trebuchet MS" pitchFamily="34" charset="0"/>
            </a:endParaRPr>
          </a:p>
        </p:txBody>
      </p:sp>
      <p:sp>
        <p:nvSpPr>
          <p:cNvPr id="3" name="Date Placeholder 2"/>
          <p:cNvSpPr>
            <a:spLocks noGrp="1"/>
          </p:cNvSpPr>
          <p:nvPr>
            <p:ph type="dt" sz="quarter" idx="1"/>
          </p:nvPr>
        </p:nvSpPr>
        <p:spPr>
          <a:xfrm>
            <a:off x="3850245" y="0"/>
            <a:ext cx="2945955" cy="495755"/>
          </a:xfrm>
          <a:prstGeom prst="rect">
            <a:avLst/>
          </a:prstGeom>
        </p:spPr>
        <p:txBody>
          <a:bodyPr vert="horz" lIns="91440" tIns="45720" rIns="91440" bIns="45720" rtlCol="0"/>
          <a:lstStyle>
            <a:lvl1pPr algn="r">
              <a:defRPr sz="1200"/>
            </a:lvl1pPr>
          </a:lstStyle>
          <a:p>
            <a:fld id="{9E986DC4-CDF0-42A3-B03A-0AC53AD53095}" type="datetimeFigureOut">
              <a:rPr lang="en-GB" smtClean="0">
                <a:latin typeface="Trebuchet MS" pitchFamily="34" charset="0"/>
              </a:rPr>
              <a:t>03/11/2016</a:t>
            </a:fld>
            <a:endParaRPr lang="en-GB" dirty="0">
              <a:latin typeface="Trebuchet MS" pitchFamily="34" charset="0"/>
            </a:endParaRPr>
          </a:p>
        </p:txBody>
      </p:sp>
      <p:sp>
        <p:nvSpPr>
          <p:cNvPr id="4" name="Footer Placeholder 3"/>
          <p:cNvSpPr>
            <a:spLocks noGrp="1"/>
          </p:cNvSpPr>
          <p:nvPr>
            <p:ph type="ftr" sz="quarter" idx="2"/>
          </p:nvPr>
        </p:nvSpPr>
        <p:spPr>
          <a:xfrm>
            <a:off x="0" y="9430830"/>
            <a:ext cx="2945955" cy="4957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245" y="9430830"/>
            <a:ext cx="2945955" cy="495755"/>
          </a:xfrm>
          <a:prstGeom prst="rect">
            <a:avLst/>
          </a:prstGeom>
        </p:spPr>
        <p:txBody>
          <a:bodyPr vert="horz" lIns="91440" tIns="45720" rIns="91440" bIns="45720" rtlCol="0" anchor="b"/>
          <a:lstStyle>
            <a:lvl1pPr algn="r">
              <a:defRPr sz="1200"/>
            </a:lvl1pPr>
          </a:lstStyle>
          <a:p>
            <a:fld id="{2CBD7862-6B60-4C57-B453-3D41B8F07E76}" type="slidenum">
              <a:rPr lang="en-GB" smtClean="0"/>
              <a:t>‹#›</a:t>
            </a:fld>
            <a:endParaRPr lang="en-GB"/>
          </a:p>
        </p:txBody>
      </p:sp>
    </p:spTree>
    <p:extLst>
      <p:ext uri="{BB962C8B-B14F-4D97-AF65-F5344CB8AC3E}">
        <p14:creationId xmlns:p14="http://schemas.microsoft.com/office/powerpoint/2010/main" val="65252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55" cy="4957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245" y="0"/>
            <a:ext cx="2945955" cy="495755"/>
          </a:xfrm>
          <a:prstGeom prst="rect">
            <a:avLst/>
          </a:prstGeom>
        </p:spPr>
        <p:txBody>
          <a:bodyPr vert="horz" lIns="91440" tIns="45720" rIns="91440" bIns="45720" rtlCol="0"/>
          <a:lstStyle>
            <a:lvl1pPr algn="r">
              <a:defRPr sz="1200"/>
            </a:lvl1pPr>
          </a:lstStyle>
          <a:p>
            <a:fld id="{35F996B1-E8CF-4B3F-9431-D4B8BEE3A7FB}" type="datetimeFigureOut">
              <a:rPr lang="en-US" smtClean="0"/>
              <a:t>11/3/2016</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063" y="4716236"/>
            <a:ext cx="5437550" cy="44667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830"/>
            <a:ext cx="2945955" cy="4957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245" y="9430830"/>
            <a:ext cx="2945955" cy="495755"/>
          </a:xfrm>
          <a:prstGeom prst="rect">
            <a:avLst/>
          </a:prstGeom>
        </p:spPr>
        <p:txBody>
          <a:bodyPr vert="horz" lIns="91440" tIns="45720" rIns="91440" bIns="45720" rtlCol="0" anchor="b"/>
          <a:lstStyle>
            <a:lvl1pPr algn="r">
              <a:defRPr sz="1200"/>
            </a:lvl1pPr>
          </a:lstStyle>
          <a:p>
            <a:fld id="{9D88D179-62F5-4C45-A7E8-4C455F85FFEE}" type="slidenum">
              <a:rPr lang="en-US" smtClean="0"/>
              <a:t>‹#›</a:t>
            </a:fld>
            <a:endParaRPr lang="en-US"/>
          </a:p>
        </p:txBody>
      </p:sp>
    </p:spTree>
    <p:extLst>
      <p:ext uri="{BB962C8B-B14F-4D97-AF65-F5344CB8AC3E}">
        <p14:creationId xmlns:p14="http://schemas.microsoft.com/office/powerpoint/2010/main" val="271950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Leads us to talk of exports</a:t>
            </a:r>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9</a:t>
            </a:fld>
            <a:endParaRPr lang="en-US"/>
          </a:p>
        </p:txBody>
      </p:sp>
    </p:spTree>
    <p:extLst>
      <p:ext uri="{BB962C8B-B14F-4D97-AF65-F5344CB8AC3E}">
        <p14:creationId xmlns:p14="http://schemas.microsoft.com/office/powerpoint/2010/main" val="107089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China</a:t>
            </a:r>
            <a:r>
              <a:rPr lang="en-GB" baseline="0" dirty="0" smtClean="0"/>
              <a:t> Customs/Argus</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Argus has revised up its forecast of Chinese apparent oil demand by 400,000 b/d to 11.7mn b/d compared with a year earlier. This follows a surge in crude imports that partly offsets declining domestic crude production but chiefly reflects an increase in imports of crude by so-called teakettle refiners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Oil product net imports are shrinking as Chinese exports of transport fuels grow</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Domestic, high-cost crude production from the ageing </a:t>
            </a:r>
            <a:r>
              <a:rPr lang="en-GB" sz="1200" kern="1200" baseline="0" dirty="0" err="1" smtClean="0">
                <a:solidFill>
                  <a:schemeClr val="tx1"/>
                </a:solidFill>
                <a:effectLst/>
                <a:latin typeface="+mn-lt"/>
                <a:ea typeface="+mn-ea"/>
                <a:cs typeface="+mn-cs"/>
              </a:rPr>
              <a:t>Daqing</a:t>
            </a:r>
            <a:r>
              <a:rPr lang="en-GB" sz="1200" kern="1200" baseline="0" dirty="0" smtClean="0">
                <a:solidFill>
                  <a:schemeClr val="tx1"/>
                </a:solidFill>
                <a:effectLst/>
                <a:latin typeface="+mn-lt"/>
                <a:ea typeface="+mn-ea"/>
                <a:cs typeface="+mn-cs"/>
              </a:rPr>
              <a:t> and </a:t>
            </a:r>
            <a:r>
              <a:rPr lang="en-GB" sz="1200" kern="1200" baseline="0" dirty="0" err="1" smtClean="0">
                <a:solidFill>
                  <a:schemeClr val="tx1"/>
                </a:solidFill>
                <a:effectLst/>
                <a:latin typeface="+mn-lt"/>
                <a:ea typeface="+mn-ea"/>
                <a:cs typeface="+mn-cs"/>
              </a:rPr>
              <a:t>Shengli</a:t>
            </a:r>
            <a:r>
              <a:rPr lang="en-GB" sz="1200" kern="1200" baseline="0" dirty="0" smtClean="0">
                <a:solidFill>
                  <a:schemeClr val="tx1"/>
                </a:solidFill>
                <a:effectLst/>
                <a:latin typeface="+mn-lt"/>
                <a:ea typeface="+mn-ea"/>
                <a:cs typeface="+mn-cs"/>
              </a:rPr>
              <a:t> fields is shrinking</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growth in oil demand has come squarely from imports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D88D179-62F5-4C45-A7E8-4C455F85FFEE}" type="slidenum">
              <a:rPr lang="en-US" smtClean="0"/>
              <a:t>23</a:t>
            </a:fld>
            <a:endParaRPr lang="en-US"/>
          </a:p>
        </p:txBody>
      </p:sp>
    </p:spTree>
    <p:extLst>
      <p:ext uri="{BB962C8B-B14F-4D97-AF65-F5344CB8AC3E}">
        <p14:creationId xmlns:p14="http://schemas.microsoft.com/office/powerpoint/2010/main" val="147256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1"/>
          <a:stretch/>
        </p:blipFill>
        <p:spPr>
          <a:xfrm>
            <a:off x="-2487" y="-589751"/>
            <a:ext cx="9144000" cy="6858000"/>
          </a:xfrm>
          <a:prstGeom prst="rect">
            <a:avLst/>
          </a:prstGeom>
        </p:spPr>
      </p:pic>
      <p:pic>
        <p:nvPicPr>
          <p:cNvPr id="8" name="Picture 7"/>
          <p:cNvPicPr>
            <a:picLocks noChangeAspect="1"/>
          </p:cNvPicPr>
          <p:nvPr userDrawn="1"/>
        </p:nvPicPr>
        <p:blipFill>
          <a:blip r:embed="rId3" cstate="print"/>
          <a:srcRect/>
          <a:stretch>
            <a:fillRect/>
          </a:stretch>
        </p:blipFill>
        <p:spPr bwMode="auto">
          <a:xfrm>
            <a:off x="600076" y="650877"/>
            <a:ext cx="1362075" cy="766763"/>
          </a:xfrm>
          <a:prstGeom prst="rect">
            <a:avLst/>
          </a:prstGeom>
          <a:noFill/>
          <a:ln w="9525">
            <a:noFill/>
            <a:miter lim="800000"/>
            <a:headEnd/>
            <a:tailEnd/>
          </a:ln>
        </p:spPr>
      </p:pic>
      <p:cxnSp>
        <p:nvCxnSpPr>
          <p:cNvPr id="10" name="Straight Connector 9"/>
          <p:cNvCxnSpPr/>
          <p:nvPr userDrawn="1"/>
        </p:nvCxnSpPr>
        <p:spPr>
          <a:xfrm flipH="1" flipV="1">
            <a:off x="488959" y="650875"/>
            <a:ext cx="3166" cy="2124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userDrawn="1"/>
        </p:nvSpPr>
        <p:spPr bwMode="auto">
          <a:xfrm>
            <a:off x="7696200" y="650877"/>
            <a:ext cx="1219200" cy="472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algn="r">
              <a:spcBef>
                <a:spcPct val="20000"/>
              </a:spcBef>
              <a:defRPr/>
            </a:pPr>
            <a:r>
              <a:rPr lang="en-GB" sz="1200" dirty="0" smtClean="0">
                <a:solidFill>
                  <a:schemeClr val="bg1"/>
                </a:solidFill>
                <a:latin typeface="Verdana"/>
                <a:cs typeface="Verdana"/>
              </a:rPr>
              <a:t>London</a:t>
            </a:r>
          </a:p>
          <a:p>
            <a:pPr algn="r">
              <a:spcBef>
                <a:spcPct val="20000"/>
              </a:spcBef>
              <a:defRPr/>
            </a:pPr>
            <a:r>
              <a:rPr lang="en-GB" sz="1200" dirty="0" smtClean="0">
                <a:solidFill>
                  <a:schemeClr val="bg1"/>
                </a:solidFill>
                <a:latin typeface="Verdana"/>
                <a:cs typeface="Verdana"/>
              </a:rPr>
              <a:t>Houston</a:t>
            </a:r>
          </a:p>
          <a:p>
            <a:pPr algn="r">
              <a:spcBef>
                <a:spcPct val="20000"/>
              </a:spcBef>
              <a:defRPr/>
            </a:pPr>
            <a:r>
              <a:rPr lang="en-GB" sz="1200" dirty="0" smtClean="0">
                <a:solidFill>
                  <a:schemeClr val="bg1"/>
                </a:solidFill>
                <a:latin typeface="Verdana"/>
                <a:cs typeface="Verdana"/>
              </a:rPr>
              <a:t>Singapore</a:t>
            </a:r>
          </a:p>
          <a:p>
            <a:pPr algn="r">
              <a:spcBef>
                <a:spcPct val="20000"/>
              </a:spcBef>
              <a:defRPr/>
            </a:pPr>
            <a:r>
              <a:rPr lang="en-GB" sz="1200" dirty="0" smtClean="0">
                <a:solidFill>
                  <a:schemeClr val="bg1"/>
                </a:solidFill>
                <a:latin typeface="Verdana"/>
                <a:cs typeface="Verdana"/>
              </a:rPr>
              <a:t>Moscow</a:t>
            </a:r>
          </a:p>
          <a:p>
            <a:pPr algn="r">
              <a:spcBef>
                <a:spcPct val="20000"/>
              </a:spcBef>
              <a:defRPr/>
            </a:pPr>
            <a:r>
              <a:rPr lang="en-GB" sz="1200" dirty="0" smtClean="0">
                <a:solidFill>
                  <a:schemeClr val="bg1"/>
                </a:solidFill>
                <a:latin typeface="Verdana"/>
                <a:cs typeface="Verdana"/>
              </a:rPr>
              <a:t>Dubai</a:t>
            </a:r>
          </a:p>
          <a:p>
            <a:pPr algn="r">
              <a:spcBef>
                <a:spcPct val="20000"/>
              </a:spcBef>
              <a:defRPr/>
            </a:pPr>
            <a:r>
              <a:rPr lang="en-GB" sz="1200" dirty="0" smtClean="0">
                <a:solidFill>
                  <a:schemeClr val="bg1"/>
                </a:solidFill>
                <a:latin typeface="Verdana"/>
                <a:cs typeface="Verdana"/>
              </a:rPr>
              <a:t>New York</a:t>
            </a:r>
          </a:p>
          <a:p>
            <a:pPr algn="r">
              <a:spcBef>
                <a:spcPct val="20000"/>
              </a:spcBef>
              <a:defRPr/>
            </a:pPr>
            <a:r>
              <a:rPr lang="en-GB" sz="1200" dirty="0" smtClean="0">
                <a:solidFill>
                  <a:schemeClr val="bg1"/>
                </a:solidFill>
                <a:latin typeface="Verdana"/>
                <a:cs typeface="Verdana"/>
              </a:rPr>
              <a:t>Portland</a:t>
            </a:r>
          </a:p>
          <a:p>
            <a:pPr algn="r">
              <a:spcBef>
                <a:spcPct val="20000"/>
              </a:spcBef>
              <a:defRPr/>
            </a:pPr>
            <a:r>
              <a:rPr lang="en-GB" sz="1200" dirty="0" smtClean="0">
                <a:solidFill>
                  <a:schemeClr val="bg1"/>
                </a:solidFill>
                <a:latin typeface="Verdana"/>
                <a:cs typeface="Verdana"/>
              </a:rPr>
              <a:t>Calgary</a:t>
            </a:r>
          </a:p>
          <a:p>
            <a:pPr algn="r">
              <a:spcBef>
                <a:spcPct val="20000"/>
              </a:spcBef>
              <a:defRPr/>
            </a:pPr>
            <a:r>
              <a:rPr lang="en-GB" sz="1200" dirty="0" smtClean="0">
                <a:solidFill>
                  <a:schemeClr val="bg1"/>
                </a:solidFill>
                <a:latin typeface="Verdana"/>
                <a:cs typeface="Verdana"/>
              </a:rPr>
              <a:t>Santiago</a:t>
            </a:r>
          </a:p>
          <a:p>
            <a:pPr algn="r">
              <a:spcBef>
                <a:spcPct val="20000"/>
              </a:spcBef>
              <a:defRPr/>
            </a:pPr>
            <a:r>
              <a:rPr lang="en-GB" sz="1200" dirty="0" smtClean="0">
                <a:solidFill>
                  <a:schemeClr val="bg1"/>
                </a:solidFill>
                <a:latin typeface="Verdana"/>
                <a:cs typeface="Verdana"/>
              </a:rPr>
              <a:t>Bogota</a:t>
            </a:r>
          </a:p>
          <a:p>
            <a:pPr algn="r">
              <a:spcBef>
                <a:spcPct val="20000"/>
              </a:spcBef>
              <a:defRPr/>
            </a:pPr>
            <a:r>
              <a:rPr lang="en-GB" sz="1200" dirty="0" smtClean="0">
                <a:solidFill>
                  <a:schemeClr val="bg1"/>
                </a:solidFill>
                <a:latin typeface="Verdana"/>
                <a:cs typeface="Verdana"/>
              </a:rPr>
              <a:t>Rio de Janeiro</a:t>
            </a:r>
          </a:p>
          <a:p>
            <a:pPr algn="r">
              <a:spcBef>
                <a:spcPct val="20000"/>
              </a:spcBef>
              <a:defRPr/>
            </a:pPr>
            <a:r>
              <a:rPr lang="en-GB" sz="1200" dirty="0" smtClean="0">
                <a:solidFill>
                  <a:schemeClr val="bg1"/>
                </a:solidFill>
                <a:latin typeface="Verdana"/>
                <a:cs typeface="Verdana"/>
              </a:rPr>
              <a:t>Beijing</a:t>
            </a:r>
          </a:p>
          <a:p>
            <a:pPr algn="r">
              <a:spcBef>
                <a:spcPct val="20000"/>
              </a:spcBef>
              <a:defRPr/>
            </a:pPr>
            <a:r>
              <a:rPr lang="en-GB" sz="1200" dirty="0" smtClean="0">
                <a:solidFill>
                  <a:schemeClr val="bg1"/>
                </a:solidFill>
                <a:latin typeface="Verdana"/>
                <a:cs typeface="Verdana"/>
              </a:rPr>
              <a:t>Shanghai</a:t>
            </a:r>
          </a:p>
          <a:p>
            <a:pPr algn="r">
              <a:spcBef>
                <a:spcPct val="20000"/>
              </a:spcBef>
              <a:defRPr/>
            </a:pPr>
            <a:r>
              <a:rPr lang="en-GB" sz="1200" dirty="0" smtClean="0">
                <a:solidFill>
                  <a:schemeClr val="bg1"/>
                </a:solidFill>
                <a:latin typeface="Verdana"/>
                <a:cs typeface="Verdana"/>
              </a:rPr>
              <a:t>Tokyo</a:t>
            </a:r>
          </a:p>
          <a:p>
            <a:pPr algn="r">
              <a:spcBef>
                <a:spcPct val="20000"/>
              </a:spcBef>
              <a:defRPr/>
            </a:pPr>
            <a:r>
              <a:rPr lang="en-GB" sz="1200" dirty="0" smtClean="0">
                <a:solidFill>
                  <a:schemeClr val="bg1"/>
                </a:solidFill>
                <a:latin typeface="Verdana"/>
                <a:cs typeface="Verdana"/>
              </a:rPr>
              <a:t>Sydney</a:t>
            </a:r>
          </a:p>
          <a:p>
            <a:pPr algn="r">
              <a:spcBef>
                <a:spcPct val="20000"/>
              </a:spcBef>
              <a:defRPr/>
            </a:pPr>
            <a:r>
              <a:rPr lang="en-GB" sz="1200" dirty="0" smtClean="0">
                <a:solidFill>
                  <a:schemeClr val="bg1"/>
                </a:solidFill>
                <a:latin typeface="Verdana"/>
                <a:cs typeface="Verdana"/>
              </a:rPr>
              <a:t>Astana</a:t>
            </a:r>
          </a:p>
          <a:p>
            <a:pPr algn="r">
              <a:spcBef>
                <a:spcPct val="20000"/>
              </a:spcBef>
              <a:defRPr/>
            </a:pPr>
            <a:r>
              <a:rPr lang="en-GB" sz="1200" dirty="0" smtClean="0">
                <a:solidFill>
                  <a:schemeClr val="bg1"/>
                </a:solidFill>
                <a:latin typeface="Verdana"/>
                <a:cs typeface="Verdana"/>
              </a:rPr>
              <a:t>Kiev</a:t>
            </a:r>
          </a:p>
          <a:p>
            <a:pPr algn="r">
              <a:spcBef>
                <a:spcPct val="20000"/>
              </a:spcBef>
              <a:defRPr/>
            </a:pPr>
            <a:r>
              <a:rPr lang="en-GB" sz="1200" dirty="0" smtClean="0">
                <a:solidFill>
                  <a:schemeClr val="bg1"/>
                </a:solidFill>
                <a:latin typeface="Verdana"/>
                <a:cs typeface="Verdana"/>
              </a:rPr>
              <a:t>Cape</a:t>
            </a:r>
            <a:r>
              <a:rPr lang="en-GB" sz="1200" baseline="0" dirty="0" smtClean="0">
                <a:solidFill>
                  <a:schemeClr val="bg1"/>
                </a:solidFill>
                <a:latin typeface="Verdana"/>
                <a:cs typeface="Verdana"/>
              </a:rPr>
              <a:t> Town</a:t>
            </a:r>
            <a:endParaRPr lang="en-GB" sz="1200" dirty="0" smtClean="0">
              <a:solidFill>
                <a:schemeClr val="bg1"/>
              </a:solidFill>
              <a:latin typeface="Verdana"/>
              <a:cs typeface="Verdana"/>
            </a:endParaRPr>
          </a:p>
          <a:p>
            <a:pPr algn="r">
              <a:spcBef>
                <a:spcPct val="20000"/>
              </a:spcBef>
              <a:defRPr/>
            </a:pPr>
            <a:r>
              <a:rPr lang="en-GB" sz="1200" dirty="0" smtClean="0">
                <a:solidFill>
                  <a:schemeClr val="bg1"/>
                </a:solidFill>
                <a:latin typeface="Verdana"/>
                <a:cs typeface="Verdana"/>
              </a:rPr>
              <a:t>Riga</a:t>
            </a:r>
          </a:p>
          <a:p>
            <a:pPr algn="r">
              <a:spcBef>
                <a:spcPct val="20000"/>
              </a:spcBef>
              <a:defRPr/>
            </a:pPr>
            <a:r>
              <a:rPr lang="en-GB" sz="1200" dirty="0" smtClean="0">
                <a:solidFill>
                  <a:schemeClr val="bg1"/>
                </a:solidFill>
                <a:latin typeface="Verdana"/>
                <a:cs typeface="Verdana"/>
              </a:rPr>
              <a:t>San Francisco</a:t>
            </a:r>
          </a:p>
          <a:p>
            <a:pPr algn="r">
              <a:spcBef>
                <a:spcPct val="20000"/>
              </a:spcBef>
              <a:defRPr/>
            </a:pPr>
            <a:r>
              <a:rPr lang="en-GB" sz="1200" dirty="0" smtClean="0">
                <a:solidFill>
                  <a:schemeClr val="bg1"/>
                </a:solidFill>
                <a:latin typeface="Verdana"/>
                <a:cs typeface="Verdana"/>
              </a:rPr>
              <a:t>Washington</a:t>
            </a:r>
          </a:p>
        </p:txBody>
      </p:sp>
      <p:sp>
        <p:nvSpPr>
          <p:cNvPr id="12" name="TextBox 11"/>
          <p:cNvSpPr txBox="1"/>
          <p:nvPr userDrawn="1"/>
        </p:nvSpPr>
        <p:spPr>
          <a:xfrm>
            <a:off x="6756402" y="5551134"/>
            <a:ext cx="2253270" cy="1010533"/>
          </a:xfrm>
          <a:prstGeom prst="rect">
            <a:avLst/>
          </a:prstGeom>
          <a:noFill/>
        </p:spPr>
        <p:txBody>
          <a:bodyPr wrap="square" rtlCol="0">
            <a:spAutoFit/>
          </a:bodyPr>
          <a:lstStyle/>
          <a:p>
            <a:pPr algn="r">
              <a:spcBef>
                <a:spcPts val="600"/>
              </a:spcBef>
              <a:spcAft>
                <a:spcPts val="800"/>
              </a:spcAft>
            </a:pPr>
            <a:r>
              <a:rPr lang="en-GB" sz="1600" b="0" i="0" dirty="0" smtClean="0">
                <a:solidFill>
                  <a:schemeClr val="bg1"/>
                </a:solidFill>
                <a:latin typeface="Verdana"/>
                <a:cs typeface="Verdana"/>
              </a:rPr>
              <a:t>Market</a:t>
            </a:r>
            <a:r>
              <a:rPr lang="en-GB" sz="1600" b="0" i="0" baseline="0" dirty="0" smtClean="0">
                <a:solidFill>
                  <a:schemeClr val="bg1"/>
                </a:solidFill>
                <a:latin typeface="Verdana"/>
                <a:cs typeface="Verdana"/>
              </a:rPr>
              <a:t> Reporting</a:t>
            </a:r>
          </a:p>
          <a:p>
            <a:pPr algn="r">
              <a:spcAft>
                <a:spcPts val="600"/>
              </a:spcAft>
            </a:pPr>
            <a:r>
              <a:rPr lang="en-GB" sz="1600" b="0" i="0" kern="1200" baseline="0" dirty="0" smtClean="0">
                <a:solidFill>
                  <a:schemeClr val="bg1">
                    <a:lumMod val="75000"/>
                  </a:schemeClr>
                </a:solidFill>
                <a:latin typeface="Verdana"/>
                <a:ea typeface="+mn-ea"/>
                <a:cs typeface="Verdana"/>
              </a:rPr>
              <a:t>Consulting</a:t>
            </a:r>
          </a:p>
          <a:p>
            <a:pPr algn="r">
              <a:spcAft>
                <a:spcPts val="1200"/>
              </a:spcAft>
            </a:pPr>
            <a:r>
              <a:rPr lang="en-GB" sz="1600" b="0" i="0" baseline="0" dirty="0" smtClean="0">
                <a:solidFill>
                  <a:schemeClr val="bg1">
                    <a:lumMod val="75000"/>
                  </a:schemeClr>
                </a:solidFill>
                <a:latin typeface="Verdana"/>
                <a:cs typeface="Verdana"/>
              </a:rPr>
              <a:t>Events</a:t>
            </a:r>
            <a:endParaRPr lang="en-GB" sz="1600" b="0" i="0" dirty="0">
              <a:solidFill>
                <a:schemeClr val="bg1">
                  <a:lumMod val="75000"/>
                </a:schemeClr>
              </a:solidFill>
              <a:latin typeface="Verdana"/>
              <a:cs typeface="Verdana"/>
            </a:endParaRPr>
          </a:p>
        </p:txBody>
      </p:sp>
      <p:cxnSp>
        <p:nvCxnSpPr>
          <p:cNvPr id="22" name="Straight Connector 21"/>
          <p:cNvCxnSpPr/>
          <p:nvPr userDrawn="1"/>
        </p:nvCxnSpPr>
        <p:spPr>
          <a:xfrm flipV="1">
            <a:off x="488262" y="6004650"/>
            <a:ext cx="0" cy="458932"/>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userDrawn="1"/>
        </p:nvSpPr>
        <p:spPr>
          <a:xfrm>
            <a:off x="9066970" y="5510093"/>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1" y="6229265"/>
            <a:ext cx="2102537" cy="349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r="11111"/>
          <a:stretch/>
        </p:blipFill>
        <p:spPr>
          <a:xfrm>
            <a:off x="16386" y="0"/>
            <a:ext cx="9144000" cy="6858000"/>
          </a:xfrm>
          <a:prstGeom prst="rect">
            <a:avLst/>
          </a:prstGeom>
        </p:spPr>
      </p:pic>
      <p:sp>
        <p:nvSpPr>
          <p:cNvPr id="6" name="Title 5"/>
          <p:cNvSpPr>
            <a:spLocks noGrp="1"/>
          </p:cNvSpPr>
          <p:nvPr>
            <p:ph type="title"/>
          </p:nvPr>
        </p:nvSpPr>
        <p:spPr>
          <a:xfrm>
            <a:off x="381000" y="1447800"/>
            <a:ext cx="7924800" cy="609600"/>
          </a:xfrm>
        </p:spPr>
        <p:txBody>
          <a:bodyPr/>
          <a:lstStyle>
            <a:lvl1pPr>
              <a:defRPr>
                <a:solidFill>
                  <a:schemeClr val="bg1"/>
                </a:solidFill>
              </a:defRPr>
            </a:lvl1pPr>
          </a:lstStyle>
          <a:p>
            <a:r>
              <a:rPr lang="en-US" smtClean="0"/>
              <a:t>Click to edit Master title style</a:t>
            </a:r>
            <a:endParaRPr lang="en-GB" dirty="0"/>
          </a:p>
        </p:txBody>
      </p:sp>
      <p:sp>
        <p:nvSpPr>
          <p:cNvPr id="20" name="Text Placeholder 19"/>
          <p:cNvSpPr>
            <a:spLocks noGrp="1"/>
          </p:cNvSpPr>
          <p:nvPr>
            <p:ph type="body" sz="quarter" idx="10"/>
          </p:nvPr>
        </p:nvSpPr>
        <p:spPr>
          <a:xfrm>
            <a:off x="381000" y="2362200"/>
            <a:ext cx="6400800" cy="1905000"/>
          </a:xfrm>
        </p:spPr>
        <p:txBody>
          <a:bodyPr lIns="0"/>
          <a:lstStyle>
            <a:lvl1pPr marL="0" indent="0">
              <a:spcBef>
                <a:spcPts val="0"/>
              </a:spcBef>
              <a:buNone/>
              <a:defRPr baseline="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smtClean="0"/>
              <a:t>Click to edit Master text styles</a:t>
            </a:r>
          </a:p>
        </p:txBody>
      </p:sp>
      <p:sp>
        <p:nvSpPr>
          <p:cNvPr id="7" name="TextBox 6"/>
          <p:cNvSpPr txBox="1"/>
          <p:nvPr userDrawn="1"/>
        </p:nvSpPr>
        <p:spPr>
          <a:xfrm>
            <a:off x="6756402" y="5551134"/>
            <a:ext cx="2253270" cy="1010533"/>
          </a:xfrm>
          <a:prstGeom prst="rect">
            <a:avLst/>
          </a:prstGeom>
          <a:noFill/>
        </p:spPr>
        <p:txBody>
          <a:bodyPr wrap="square" rtlCol="0">
            <a:spAutoFit/>
          </a:bodyPr>
          <a:lstStyle/>
          <a:p>
            <a:pPr algn="r">
              <a:spcBef>
                <a:spcPts val="600"/>
              </a:spcBef>
              <a:spcAft>
                <a:spcPts val="800"/>
              </a:spcAft>
            </a:pPr>
            <a:r>
              <a:rPr lang="en-GB" sz="1600" b="0" i="0" dirty="0" smtClean="0">
                <a:solidFill>
                  <a:schemeClr val="bg1"/>
                </a:solidFill>
                <a:latin typeface="Verdana"/>
                <a:cs typeface="Verdana"/>
              </a:rPr>
              <a:t>Market</a:t>
            </a:r>
            <a:r>
              <a:rPr lang="en-GB" sz="1600" b="0" i="0" baseline="0" dirty="0" smtClean="0">
                <a:solidFill>
                  <a:schemeClr val="bg1"/>
                </a:solidFill>
                <a:latin typeface="Verdana"/>
                <a:cs typeface="Verdana"/>
              </a:rPr>
              <a:t> Reporting</a:t>
            </a:r>
          </a:p>
          <a:p>
            <a:pPr algn="r">
              <a:spcAft>
                <a:spcPts val="600"/>
              </a:spcAft>
            </a:pPr>
            <a:r>
              <a:rPr lang="en-GB" sz="1600" b="0" i="0" kern="1200" baseline="0" dirty="0" smtClean="0">
                <a:solidFill>
                  <a:schemeClr val="bg1">
                    <a:lumMod val="75000"/>
                  </a:schemeClr>
                </a:solidFill>
                <a:latin typeface="Verdana"/>
                <a:ea typeface="+mn-ea"/>
                <a:cs typeface="Verdana"/>
              </a:rPr>
              <a:t>Consulting</a:t>
            </a:r>
          </a:p>
          <a:p>
            <a:pPr algn="r">
              <a:spcAft>
                <a:spcPts val="1200"/>
              </a:spcAft>
            </a:pPr>
            <a:r>
              <a:rPr lang="en-GB" sz="1600" b="0" i="0" baseline="0" dirty="0" smtClean="0">
                <a:solidFill>
                  <a:schemeClr val="bg1">
                    <a:lumMod val="75000"/>
                  </a:schemeClr>
                </a:solidFill>
                <a:latin typeface="Verdana"/>
                <a:cs typeface="Verdana"/>
              </a:rPr>
              <a:t>Events</a:t>
            </a:r>
            <a:endParaRPr lang="en-GB" sz="1600" b="0" i="0" dirty="0">
              <a:solidFill>
                <a:schemeClr val="bg1">
                  <a:lumMod val="75000"/>
                </a:schemeClr>
              </a:solidFill>
              <a:latin typeface="Verdana"/>
              <a:cs typeface="Verdana"/>
            </a:endParaRPr>
          </a:p>
        </p:txBody>
      </p:sp>
      <p:sp>
        <p:nvSpPr>
          <p:cNvPr id="8" name="Rectangle 7"/>
          <p:cNvSpPr/>
          <p:nvPr userDrawn="1"/>
        </p:nvSpPr>
        <p:spPr>
          <a:xfrm>
            <a:off x="9079386" y="5523493"/>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userDrawn="1"/>
        </p:nvCxnSpPr>
        <p:spPr>
          <a:xfrm flipV="1">
            <a:off x="496888" y="5998302"/>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6229265"/>
            <a:ext cx="2102537" cy="349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496888" y="1036639"/>
            <a:ext cx="0" cy="2970212"/>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84200" y="1011249"/>
            <a:ext cx="8077200" cy="3061219"/>
          </a:xfrm>
        </p:spPr>
        <p:txBody>
          <a:bodyPr/>
          <a:lstStyle>
            <a:lvl1pPr algn="l">
              <a:defRPr baseline="0">
                <a:solidFill>
                  <a:schemeClr val="bg1"/>
                </a:solidFill>
                <a:latin typeface="Trebuchet MS" pitchFamily="34" charset="0"/>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14369" y="1143000"/>
            <a:ext cx="8001000" cy="47243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flipV="1">
            <a:off x="501657" y="317502"/>
            <a:ext cx="0" cy="540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496888" y="6004650"/>
            <a:ext cx="0" cy="458932"/>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14"/>
          <p:cNvPicPr>
            <a:picLocks noChangeAspect="1"/>
          </p:cNvPicPr>
          <p:nvPr userDrawn="1"/>
        </p:nvPicPr>
        <p:blipFill>
          <a:blip r:embed="rId2" cstate="print"/>
          <a:srcRect/>
          <a:stretch>
            <a:fillRect/>
          </a:stretch>
        </p:blipFill>
        <p:spPr bwMode="auto">
          <a:xfrm>
            <a:off x="7358069" y="5969000"/>
            <a:ext cx="1285875" cy="508000"/>
          </a:xfrm>
          <a:prstGeom prst="rect">
            <a:avLst/>
          </a:prstGeom>
          <a:noFill/>
          <a:ln w="9525">
            <a:noFill/>
            <a:miter lim="800000"/>
            <a:headEnd/>
            <a:tailEnd/>
          </a:ln>
        </p:spPr>
      </p:pic>
      <p:sp>
        <p:nvSpPr>
          <p:cNvPr id="14" name="Title Placeholder 1"/>
          <p:cNvSpPr>
            <a:spLocks noGrp="1"/>
          </p:cNvSpPr>
          <p:nvPr>
            <p:ph type="title"/>
          </p:nvPr>
        </p:nvSpPr>
        <p:spPr>
          <a:xfrm>
            <a:off x="614369" y="304800"/>
            <a:ext cx="8001000" cy="6096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8" name="Footer Placeholder 7"/>
          <p:cNvSpPr>
            <a:spLocks noGrp="1"/>
          </p:cNvSpPr>
          <p:nvPr>
            <p:ph type="ftr" sz="quarter" idx="10"/>
          </p:nvPr>
        </p:nvSpPr>
        <p:spPr>
          <a:xfrm>
            <a:off x="3048000" y="6228292"/>
            <a:ext cx="3252192" cy="365125"/>
          </a:xfrm>
        </p:spPr>
        <p:txBody>
          <a:bodyPr/>
          <a:lstStyle>
            <a:lvl1pPr>
              <a:defRPr>
                <a:solidFill>
                  <a:srgbClr val="636463"/>
                </a:solidFill>
              </a:defRPr>
            </a:lvl1pPr>
          </a:lstStyle>
          <a:p>
            <a:r>
              <a:rPr lang="en-US" dirty="0" smtClean="0"/>
              <a:t>Copyright © 2016 Argus Media group. All rights reserved.</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6234116"/>
            <a:ext cx="2093912" cy="347589"/>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text slide">
    <p:bg>
      <p:bgPr>
        <a:solidFill>
          <a:srgbClr val="505150"/>
        </a:solidFill>
        <a:effectLst/>
      </p:bgPr>
    </p:bg>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33401" y="1196752"/>
            <a:ext cx="8001000" cy="4267200"/>
          </a:xfrm>
        </p:spPr>
        <p:txBody>
          <a:bodyPr/>
          <a:lstStyle>
            <a:lvl1pPr>
              <a:buClr>
                <a:srgbClr val="A5A6A5"/>
              </a:buClr>
              <a:defRPr sz="2000">
                <a:solidFill>
                  <a:srgbClr val="FFFFFF"/>
                </a:solidFill>
              </a:defRPr>
            </a:lvl1pPr>
            <a:lvl2pPr>
              <a:buClr>
                <a:srgbClr val="A5A6A5"/>
              </a:buClr>
              <a:defRPr sz="1800">
                <a:solidFill>
                  <a:srgbClr val="FFFFFF"/>
                </a:solidFill>
              </a:defRPr>
            </a:lvl2pPr>
            <a:lvl3pPr>
              <a:buClr>
                <a:srgbClr val="A5A6A5"/>
              </a:buClr>
              <a:defRPr sz="1600">
                <a:solidFill>
                  <a:srgbClr val="FFFFFF"/>
                </a:solidFill>
              </a:defRPr>
            </a:lvl3pPr>
            <a:lvl4pPr>
              <a:buClr>
                <a:srgbClr val="A5A6A5"/>
              </a:buClr>
              <a:defRPr sz="1400">
                <a:solidFill>
                  <a:srgbClr val="FFFFFF"/>
                </a:solidFill>
              </a:defRPr>
            </a:lvl4pPr>
            <a:lvl5pPr>
              <a:buClr>
                <a:srgbClr val="A5A6A5"/>
              </a:buClr>
              <a:defRPr sz="14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4"/>
          <p:cNvPicPr>
            <a:picLocks noChangeAspect="1"/>
          </p:cNvPicPr>
          <p:nvPr userDrawn="1"/>
        </p:nvPicPr>
        <p:blipFill>
          <a:blip r:embed="rId2" cstate="print"/>
          <a:srcRect/>
          <a:stretch>
            <a:fillRect/>
          </a:stretch>
        </p:blipFill>
        <p:spPr bwMode="auto">
          <a:xfrm>
            <a:off x="7358069" y="5969000"/>
            <a:ext cx="1285875" cy="508000"/>
          </a:xfrm>
          <a:prstGeom prst="rect">
            <a:avLst/>
          </a:prstGeom>
          <a:noFill/>
          <a:ln w="9525">
            <a:noFill/>
            <a:miter lim="800000"/>
            <a:headEnd/>
            <a:tailEnd/>
          </a:ln>
        </p:spPr>
      </p:pic>
      <p:sp>
        <p:nvSpPr>
          <p:cNvPr id="8" name="Title Placeholder 1"/>
          <p:cNvSpPr>
            <a:spLocks noGrp="1"/>
          </p:cNvSpPr>
          <p:nvPr>
            <p:ph type="title"/>
          </p:nvPr>
        </p:nvSpPr>
        <p:spPr>
          <a:xfrm>
            <a:off x="609600" y="323850"/>
            <a:ext cx="8001000" cy="609600"/>
          </a:xfrm>
          <a:prstGeom prst="rect">
            <a:avLst/>
          </a:prstGeom>
        </p:spPr>
        <p:txBody>
          <a:bodyPr vert="horz" lIns="0" tIns="0" rIns="0" bIns="0" rtlCol="0" anchor="b">
            <a:normAutofit/>
          </a:bodyPr>
          <a:lstStyle>
            <a:lvl1pPr>
              <a:defRPr>
                <a:solidFill>
                  <a:schemeClr val="bg1"/>
                </a:solidFill>
              </a:defRPr>
            </a:lvl1pPr>
          </a:lstStyle>
          <a:p>
            <a:r>
              <a:rPr lang="en-US" smtClean="0"/>
              <a:t>Click to edit Master title style</a:t>
            </a:r>
            <a:endParaRPr lang="en-US" dirty="0"/>
          </a:p>
        </p:txBody>
      </p:sp>
      <p:sp>
        <p:nvSpPr>
          <p:cNvPr id="9" name="Footer Placeholder 7"/>
          <p:cNvSpPr>
            <a:spLocks noGrp="1"/>
          </p:cNvSpPr>
          <p:nvPr>
            <p:ph type="ftr" sz="quarter" idx="10"/>
          </p:nvPr>
        </p:nvSpPr>
        <p:spPr>
          <a:xfrm>
            <a:off x="3048000" y="6218767"/>
            <a:ext cx="3396208" cy="365125"/>
          </a:xfrm>
        </p:spPr>
        <p:txBody>
          <a:bodyPr/>
          <a:lstStyle>
            <a:lvl1pPr>
              <a:defRPr>
                <a:solidFill>
                  <a:srgbClr val="FFFFFF"/>
                </a:solidFill>
              </a:defRPr>
            </a:lvl1pPr>
          </a:lstStyle>
          <a:p>
            <a:r>
              <a:rPr lang="en-US" dirty="0" smtClean="0"/>
              <a:t>Copyright © 2016 Argus Media group. All rights reserved.</a:t>
            </a:r>
            <a:endParaRPr lang="en-US" dirty="0"/>
          </a:p>
        </p:txBody>
      </p:sp>
      <p:cxnSp>
        <p:nvCxnSpPr>
          <p:cNvPr id="13" name="Straight Connector 12"/>
          <p:cNvCxnSpPr/>
          <p:nvPr userDrawn="1"/>
        </p:nvCxnSpPr>
        <p:spPr>
          <a:xfrm flipV="1">
            <a:off x="495300" y="323849"/>
            <a:ext cx="0" cy="540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95300" y="5993536"/>
            <a:ext cx="0" cy="458932"/>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6229265"/>
            <a:ext cx="2102537" cy="349021"/>
          </a:xfrm>
          <a:prstGeom prst="rect">
            <a:avLst/>
          </a:prstGeom>
        </p:spPr>
      </p:pic>
    </p:spTree>
    <p:extLst>
      <p:ext uri="{BB962C8B-B14F-4D97-AF65-F5344CB8AC3E}">
        <p14:creationId xmlns:p14="http://schemas.microsoft.com/office/powerpoint/2010/main" val="19216973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Layou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304800"/>
            <a:ext cx="8077200" cy="5562600"/>
          </a:xfrm>
        </p:spPr>
        <p:txBody>
          <a:bodyPr/>
          <a:lstStyle>
            <a:lvl1pPr>
              <a:defRPr sz="2000"/>
            </a:lvl1pPr>
            <a:lvl2pPr marL="542925" indent="-180975">
              <a:defRPr sz="1800"/>
            </a:lvl2pPr>
            <a:lvl3pPr marL="714375" indent="-171450">
              <a:defRPr sz="1600"/>
            </a:lvl3pPr>
            <a:lvl4pPr marL="895350" indent="-180975">
              <a:defRPr sz="1400"/>
            </a:lvl4pPr>
            <a:lvl5pPr marL="1076325" indent="-18097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flipV="1">
            <a:off x="496888" y="6004650"/>
            <a:ext cx="0" cy="458932"/>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4"/>
          <p:cNvPicPr>
            <a:picLocks noChangeAspect="1"/>
          </p:cNvPicPr>
          <p:nvPr userDrawn="1"/>
        </p:nvPicPr>
        <p:blipFill>
          <a:blip r:embed="rId2" cstate="print"/>
          <a:srcRect/>
          <a:stretch>
            <a:fillRect/>
          </a:stretch>
        </p:blipFill>
        <p:spPr bwMode="auto">
          <a:xfrm>
            <a:off x="7358069" y="5969000"/>
            <a:ext cx="1285875" cy="508000"/>
          </a:xfrm>
          <a:prstGeom prst="rect">
            <a:avLst/>
          </a:prstGeom>
          <a:noFill/>
          <a:ln w="9525">
            <a:noFill/>
            <a:miter lim="800000"/>
            <a:headEnd/>
            <a:tailEnd/>
          </a:ln>
        </p:spPr>
      </p:pic>
      <p:sp>
        <p:nvSpPr>
          <p:cNvPr id="7" name="Footer Placeholder 7"/>
          <p:cNvSpPr>
            <a:spLocks noGrp="1"/>
          </p:cNvSpPr>
          <p:nvPr>
            <p:ph type="ftr" sz="quarter" idx="10"/>
          </p:nvPr>
        </p:nvSpPr>
        <p:spPr>
          <a:xfrm>
            <a:off x="3048000" y="6226176"/>
            <a:ext cx="3324200" cy="365125"/>
          </a:xfrm>
        </p:spPr>
        <p:txBody>
          <a:bodyPr/>
          <a:lstStyle>
            <a:lvl1pPr>
              <a:defRPr>
                <a:solidFill>
                  <a:srgbClr val="636463"/>
                </a:solidFill>
              </a:defRPr>
            </a:lvl1pPr>
          </a:lstStyle>
          <a:p>
            <a:r>
              <a:rPr lang="en-US" dirty="0" smtClean="0"/>
              <a:t>Copyright © 2016 Argus Media group. All rights reserved.</a:t>
            </a:r>
            <a:endParaRPr lang="en-US" dirty="0"/>
          </a:p>
        </p:txBody>
      </p:sp>
      <p:sp>
        <p:nvSpPr>
          <p:cNvPr id="2" name="TextBox 1"/>
          <p:cNvSpPr txBox="1"/>
          <p:nvPr userDrawn="1"/>
        </p:nvSpPr>
        <p:spPr>
          <a:xfrm>
            <a:off x="4140613" y="3291840"/>
            <a:ext cx="862774" cy="274320"/>
          </a:xfrm>
          <a:prstGeom prst="rect">
            <a:avLst/>
          </a:prstGeom>
        </p:spPr>
        <p:txBody>
          <a:bodyPr vert="horz" wrap="none" lIns="0" tIns="0" rIns="0" bIns="0" rtlCol="0" anchor="t">
            <a:normAutofit/>
          </a:bodyPr>
          <a:lstStyle/>
          <a:p>
            <a:endParaRPr lang="en-GB" sz="1800" dirty="0" smtClean="0">
              <a:ea typeface="ＭＳ Ｐゴシック" pitchFamily="34" charset="-128"/>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6234116"/>
            <a:ext cx="2093912" cy="347589"/>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1143001"/>
            <a:ext cx="3886200" cy="4267200"/>
          </a:xfrm>
        </p:spPr>
        <p:txBody>
          <a:bodyPr/>
          <a:lstStyle>
            <a:lvl1pPr>
              <a:defRPr sz="1800">
                <a:solidFill>
                  <a:schemeClr val="tx1"/>
                </a:solidFill>
              </a:defRPr>
            </a:lvl1pPr>
            <a:lvl2pPr marL="542925" indent="-180975">
              <a:defRPr sz="1600">
                <a:solidFill>
                  <a:schemeClr val="tx1"/>
                </a:solidFill>
              </a:defRPr>
            </a:lvl2pPr>
            <a:lvl3pPr marL="714375" indent="-171450">
              <a:defRPr sz="1400">
                <a:solidFill>
                  <a:schemeClr val="tx1"/>
                </a:solidFill>
              </a:defRPr>
            </a:lvl3pPr>
            <a:lvl4pPr marL="990600" indent="-180975">
              <a:defRPr sz="1400">
                <a:solidFill>
                  <a:schemeClr val="tx1"/>
                </a:solidFill>
              </a:defRPr>
            </a:lvl4pPr>
            <a:lvl5pPr marL="1257300" indent="-180975">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flipV="1">
            <a:off x="496888" y="317502"/>
            <a:ext cx="0" cy="540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496888" y="6004650"/>
            <a:ext cx="0" cy="458932"/>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14"/>
          <p:cNvPicPr>
            <a:picLocks noChangeAspect="1"/>
          </p:cNvPicPr>
          <p:nvPr userDrawn="1"/>
        </p:nvPicPr>
        <p:blipFill>
          <a:blip r:embed="rId2" cstate="print"/>
          <a:srcRect/>
          <a:stretch>
            <a:fillRect/>
          </a:stretch>
        </p:blipFill>
        <p:spPr bwMode="auto">
          <a:xfrm>
            <a:off x="7358069" y="5969000"/>
            <a:ext cx="1285875" cy="508000"/>
          </a:xfrm>
          <a:prstGeom prst="rect">
            <a:avLst/>
          </a:prstGeom>
          <a:noFill/>
          <a:ln w="9525">
            <a:noFill/>
            <a:miter lim="800000"/>
            <a:headEnd/>
            <a:tailEnd/>
          </a:ln>
        </p:spPr>
      </p:pic>
      <p:sp>
        <p:nvSpPr>
          <p:cNvPr id="14" name="Title Placeholder 1"/>
          <p:cNvSpPr>
            <a:spLocks noGrp="1"/>
          </p:cNvSpPr>
          <p:nvPr>
            <p:ph type="title"/>
          </p:nvPr>
        </p:nvSpPr>
        <p:spPr>
          <a:xfrm>
            <a:off x="609600" y="304800"/>
            <a:ext cx="8001000" cy="6096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13" name="Content Placeholder 2"/>
          <p:cNvSpPr>
            <a:spLocks noGrp="1"/>
          </p:cNvSpPr>
          <p:nvPr>
            <p:ph sz="half" idx="10"/>
          </p:nvPr>
        </p:nvSpPr>
        <p:spPr>
          <a:xfrm>
            <a:off x="4757744" y="1196752"/>
            <a:ext cx="3886200" cy="4267200"/>
          </a:xfrm>
        </p:spPr>
        <p:txBody>
          <a:bodyPr/>
          <a:lstStyle>
            <a:lvl1pPr>
              <a:defRPr sz="1800"/>
            </a:lvl1pPr>
            <a:lvl2pPr marL="542925" indent="-180975">
              <a:defRPr sz="1600"/>
            </a:lvl2pPr>
            <a:lvl3pPr marL="714375" indent="-171450">
              <a:defRPr sz="1400"/>
            </a:lvl3pPr>
            <a:lvl4pPr marL="990600" indent="-180975">
              <a:tabLst>
                <a:tab pos="809625" algn="l"/>
              </a:tabLst>
              <a:defRPr sz="1400"/>
            </a:lvl4pPr>
            <a:lvl5pPr marL="1257300" indent="-180975">
              <a:tabLst>
                <a:tab pos="990600" algn="l"/>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7"/>
          <p:cNvSpPr>
            <a:spLocks noGrp="1"/>
          </p:cNvSpPr>
          <p:nvPr>
            <p:ph type="ftr" sz="quarter" idx="11"/>
          </p:nvPr>
        </p:nvSpPr>
        <p:spPr>
          <a:xfrm>
            <a:off x="3059832" y="6201744"/>
            <a:ext cx="3264024" cy="365125"/>
          </a:xfrm>
        </p:spPr>
        <p:txBody>
          <a:bodyPr/>
          <a:lstStyle>
            <a:lvl1pPr>
              <a:defRPr>
                <a:solidFill>
                  <a:srgbClr val="636463"/>
                </a:solidFill>
              </a:defRPr>
            </a:lvl1pPr>
          </a:lstStyle>
          <a:p>
            <a:r>
              <a:rPr lang="en-US" dirty="0" smtClean="0"/>
              <a:t>Copyright © 2016 Argus Media group. All rights reserved.</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6234116"/>
            <a:ext cx="2093912" cy="347589"/>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IONS Layout">
    <p:spTree>
      <p:nvGrpSpPr>
        <p:cNvPr id="1" name=""/>
        <p:cNvGrpSpPr/>
        <p:nvPr/>
      </p:nvGrpSpPr>
      <p:grpSpPr>
        <a:xfrm>
          <a:off x="0" y="0"/>
          <a:ext cx="0" cy="0"/>
          <a:chOff x="0" y="0"/>
          <a:chExt cx="0" cy="0"/>
        </a:xfrm>
      </p:grpSpPr>
      <p:cxnSp>
        <p:nvCxnSpPr>
          <p:cNvPr id="15" name="Straight Connector 14"/>
          <p:cNvCxnSpPr/>
          <p:nvPr userDrawn="1"/>
        </p:nvCxnSpPr>
        <p:spPr>
          <a:xfrm flipV="1">
            <a:off x="496888" y="1551164"/>
            <a:ext cx="0" cy="4925836"/>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4"/>
          <p:cNvPicPr>
            <a:picLocks noChangeAspect="1"/>
          </p:cNvPicPr>
          <p:nvPr userDrawn="1"/>
        </p:nvPicPr>
        <p:blipFill>
          <a:blip r:embed="rId2" cstate="print"/>
          <a:srcRect/>
          <a:stretch>
            <a:fillRect/>
          </a:stretch>
        </p:blipFill>
        <p:spPr bwMode="auto">
          <a:xfrm>
            <a:off x="7358069" y="5969000"/>
            <a:ext cx="1285875" cy="508000"/>
          </a:xfrm>
          <a:prstGeom prst="rect">
            <a:avLst/>
          </a:prstGeom>
          <a:noFill/>
          <a:ln w="9525">
            <a:noFill/>
            <a:miter lim="800000"/>
            <a:headEnd/>
            <a:tailEnd/>
          </a:ln>
        </p:spPr>
      </p:pic>
      <p:sp>
        <p:nvSpPr>
          <p:cNvPr id="11" name="TextBox 10"/>
          <p:cNvSpPr txBox="1"/>
          <p:nvPr userDrawn="1"/>
        </p:nvSpPr>
        <p:spPr>
          <a:xfrm>
            <a:off x="532309" y="6243225"/>
            <a:ext cx="2363295" cy="307777"/>
          </a:xfrm>
          <a:prstGeom prst="rect">
            <a:avLst/>
          </a:prstGeom>
          <a:noFill/>
        </p:spPr>
        <p:txBody>
          <a:bodyPr wrap="square" rtlCol="0">
            <a:spAutoFit/>
          </a:bodyPr>
          <a:lstStyle/>
          <a:p>
            <a:endParaRPr lang="en-GB" sz="1400" dirty="0">
              <a:solidFill>
                <a:schemeClr val="bg1">
                  <a:lumMod val="50000"/>
                </a:schemeClr>
              </a:solidFill>
              <a:latin typeface="MetaPro-Norm" pitchFamily="34" charset="0"/>
            </a:endParaRPr>
          </a:p>
        </p:txBody>
      </p:sp>
      <p:sp>
        <p:nvSpPr>
          <p:cNvPr id="10" name="Footer Placeholder 7"/>
          <p:cNvSpPr>
            <a:spLocks noGrp="1"/>
          </p:cNvSpPr>
          <p:nvPr>
            <p:ph type="ftr" sz="quarter" idx="10"/>
          </p:nvPr>
        </p:nvSpPr>
        <p:spPr>
          <a:xfrm>
            <a:off x="3048000" y="6226176"/>
            <a:ext cx="3540224" cy="365125"/>
          </a:xfrm>
        </p:spPr>
        <p:txBody>
          <a:bodyPr/>
          <a:lstStyle>
            <a:lvl1pPr>
              <a:defRPr>
                <a:solidFill>
                  <a:srgbClr val="636463"/>
                </a:solidFill>
              </a:defRPr>
            </a:lvl1pPr>
          </a:lstStyle>
          <a:p>
            <a:r>
              <a:rPr lang="en-US" dirty="0" smtClean="0"/>
              <a:t>Copyright © 2016 Argus Media group. All rights reserved.</a:t>
            </a:r>
            <a:endParaRPr lang="en-US" dirty="0"/>
          </a:p>
        </p:txBody>
      </p:sp>
      <p:sp>
        <p:nvSpPr>
          <p:cNvPr id="13" name="Text Placeholder 8"/>
          <p:cNvSpPr txBox="1">
            <a:spLocks/>
          </p:cNvSpPr>
          <p:nvPr userDrawn="1"/>
        </p:nvSpPr>
        <p:spPr bwMode="auto">
          <a:xfrm>
            <a:off x="600075" y="1499459"/>
            <a:ext cx="1906588" cy="497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London</a:t>
            </a:r>
          </a:p>
          <a:p>
            <a:pPr>
              <a:lnSpc>
                <a:spcPct val="110000"/>
              </a:lnSpc>
              <a:spcBef>
                <a:spcPct val="20000"/>
              </a:spcBef>
              <a:buClr>
                <a:srgbClr val="5893C1"/>
              </a:buClr>
              <a:buFont typeface="Arial" charset="0"/>
              <a:buNone/>
              <a:defRPr/>
            </a:pPr>
            <a:r>
              <a:rPr lang="en-US" sz="1200" b="0" i="0" smtClean="0">
                <a:solidFill>
                  <a:schemeClr val="tx1"/>
                </a:solidFill>
                <a:latin typeface="Verdana"/>
                <a:cs typeface="Verdana"/>
              </a:rPr>
              <a:t>Houston</a:t>
            </a:r>
            <a:endParaRPr lang="en-US" sz="1200" b="0" i="0" dirty="0" smtClean="0">
              <a:solidFill>
                <a:schemeClr val="tx1"/>
              </a:solidFill>
              <a:latin typeface="Verdana"/>
              <a:cs typeface="Verdana"/>
            </a:endParaRP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Singapore</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Moscow</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Dubai</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New York</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Portland</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Calgary</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Santiago</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Bogota</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Rio de Janeiro</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Beijing</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Shanghai</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Tokyo</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Sydney</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Astana</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Kiev</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Cape</a:t>
            </a:r>
            <a:r>
              <a:rPr lang="en-US" sz="1200" b="0" i="0" baseline="0" dirty="0" smtClean="0">
                <a:solidFill>
                  <a:schemeClr val="tx1"/>
                </a:solidFill>
                <a:latin typeface="Verdana"/>
                <a:cs typeface="Verdana"/>
              </a:rPr>
              <a:t> Town</a:t>
            </a:r>
            <a:endParaRPr lang="en-US" sz="1200" b="0" i="0" dirty="0" smtClean="0">
              <a:solidFill>
                <a:schemeClr val="tx1"/>
              </a:solidFill>
              <a:latin typeface="Verdana"/>
              <a:cs typeface="Verdana"/>
            </a:endParaRP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Riga</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San Francisco</a:t>
            </a:r>
          </a:p>
          <a:p>
            <a:pPr>
              <a:lnSpc>
                <a:spcPct val="110000"/>
              </a:lnSpc>
              <a:spcBef>
                <a:spcPct val="20000"/>
              </a:spcBef>
              <a:buClr>
                <a:srgbClr val="5893C1"/>
              </a:buClr>
              <a:buFont typeface="Arial" charset="0"/>
              <a:buNone/>
              <a:defRPr/>
            </a:pPr>
            <a:r>
              <a:rPr lang="en-US" sz="1200" b="0" i="0" dirty="0" smtClean="0">
                <a:solidFill>
                  <a:schemeClr val="tx1"/>
                </a:solidFill>
                <a:latin typeface="Verdana"/>
                <a:cs typeface="Verdana"/>
              </a:rPr>
              <a:t>Washington</a:t>
            </a:r>
          </a:p>
        </p:txBody>
      </p:sp>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19107" y="1551164"/>
            <a:ext cx="7151601" cy="424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7924800" cy="6096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143000"/>
            <a:ext cx="7924800" cy="4800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2971800" y="6235701"/>
            <a:ext cx="3400400" cy="365125"/>
          </a:xfrm>
          <a:prstGeom prst="rect">
            <a:avLst/>
          </a:prstGeom>
        </p:spPr>
        <p:txBody>
          <a:bodyPr vert="horz" lIns="91440" tIns="45720" rIns="91440" bIns="45720" rtlCol="0" anchor="ctr"/>
          <a:lstStyle>
            <a:lvl1pPr algn="ctr">
              <a:defRPr sz="800">
                <a:solidFill>
                  <a:schemeClr val="tx1"/>
                </a:solidFill>
                <a:latin typeface="Verdana"/>
                <a:cs typeface="Verdana"/>
              </a:defRPr>
            </a:lvl1pPr>
          </a:lstStyle>
          <a:p>
            <a:r>
              <a:rPr lang="en-US" dirty="0" smtClean="0"/>
              <a:t>Copyright © 2016 Argus Media group. All rights reserved.</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5" r:id="rId5"/>
    <p:sldLayoutId id="2147483652" r:id="rId6"/>
    <p:sldLayoutId id="2147483662" r:id="rId7"/>
    <p:sldLayoutId id="2147483663" r:id="rId8"/>
  </p:sldLayoutIdLst>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rgbClr val="003F82"/>
          </a:solidFill>
          <a:latin typeface="Verdana"/>
          <a:ea typeface="+mj-ea"/>
          <a:cs typeface="Verdana"/>
        </a:defRPr>
      </a:lvl1pPr>
    </p:titleStyle>
    <p:bodyStyle>
      <a:lvl1pPr marL="342900" indent="-342900" algn="l" defTabSz="914400" rtl="0" eaLnBrk="1" latinLnBrk="0" hangingPunct="1">
        <a:spcBef>
          <a:spcPct val="20000"/>
        </a:spcBef>
        <a:buClr>
          <a:srgbClr val="5893C1"/>
        </a:buClr>
        <a:buFont typeface="Arial" pitchFamily="34" charset="0"/>
        <a:buChar char="•"/>
        <a:defRPr sz="2000" b="0" i="0" kern="1200">
          <a:solidFill>
            <a:schemeClr val="tx1"/>
          </a:solidFill>
          <a:latin typeface="Verdana"/>
          <a:ea typeface="+mn-ea"/>
          <a:cs typeface="Verdana"/>
        </a:defRPr>
      </a:lvl1pPr>
      <a:lvl2pPr marL="742950" indent="-285750" algn="l" defTabSz="914400" rtl="0" eaLnBrk="1" latinLnBrk="0" hangingPunct="1">
        <a:spcBef>
          <a:spcPct val="20000"/>
        </a:spcBef>
        <a:buClr>
          <a:srgbClr val="5893C1"/>
        </a:buClr>
        <a:buFont typeface="Trebuchet MS" pitchFamily="34" charset="0"/>
        <a:buChar char="◦"/>
        <a:defRPr sz="1800" b="0" i="0" kern="1200">
          <a:solidFill>
            <a:schemeClr val="tx1"/>
          </a:solidFill>
          <a:latin typeface="Verdana"/>
          <a:ea typeface="+mn-ea"/>
          <a:cs typeface="Verdana"/>
        </a:defRPr>
      </a:lvl2pPr>
      <a:lvl3pPr marL="1143000" indent="-228600" algn="l" defTabSz="914400" rtl="0" eaLnBrk="1" latinLnBrk="0" hangingPunct="1">
        <a:spcBef>
          <a:spcPct val="20000"/>
        </a:spcBef>
        <a:buClr>
          <a:srgbClr val="5893C1"/>
        </a:buClr>
        <a:buFont typeface="Trebuchet MS" pitchFamily="34" charset="0"/>
        <a:buChar char="‐"/>
        <a:defRPr sz="1600" b="0" i="0" kern="1200">
          <a:solidFill>
            <a:schemeClr val="tx1"/>
          </a:solidFill>
          <a:latin typeface="Verdana"/>
          <a:ea typeface="+mn-ea"/>
          <a:cs typeface="Verdana"/>
        </a:defRPr>
      </a:lvl3pPr>
      <a:lvl4pPr marL="1600200" indent="-228600" algn="l" defTabSz="914400" rtl="0" eaLnBrk="1" latinLnBrk="0" hangingPunct="1">
        <a:spcBef>
          <a:spcPct val="20000"/>
        </a:spcBef>
        <a:buClr>
          <a:srgbClr val="5893C1"/>
        </a:buClr>
        <a:buFont typeface="Arial" pitchFamily="34" charset="0"/>
        <a:buChar char="•"/>
        <a:defRPr sz="1400" b="0" i="0" kern="1200">
          <a:solidFill>
            <a:schemeClr val="tx1"/>
          </a:solidFill>
          <a:latin typeface="Verdana"/>
          <a:ea typeface="+mn-ea"/>
          <a:cs typeface="Verdana"/>
        </a:defRPr>
      </a:lvl4pPr>
      <a:lvl5pPr marL="2057400" indent="-228600" algn="l" defTabSz="914400" rtl="0" eaLnBrk="1" latinLnBrk="0" hangingPunct="1">
        <a:spcBef>
          <a:spcPct val="20000"/>
        </a:spcBef>
        <a:buClr>
          <a:srgbClr val="5893C1"/>
        </a:buClr>
        <a:buFont typeface="Trebuchet MS" pitchFamily="34" charset="0"/>
        <a:buChar char="◦"/>
        <a:defRPr sz="1400" b="0" i="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9600" y="1735666"/>
            <a:ext cx="7162800" cy="2209800"/>
          </a:xfrm>
          <a:prstGeom prst="rect">
            <a:avLst/>
          </a:prstGeom>
        </p:spPr>
        <p:txBody>
          <a:bodyPr vert="horz" lIns="0" tIns="0" rIns="0" bIns="0" rtlCol="0" anchor="t">
            <a:normAutofit/>
          </a:bodyPr>
          <a:lstStyle>
            <a:lvl1pPr algn="l" defTabSz="914400" rtl="0" eaLnBrk="1" latinLnBrk="0" hangingPunct="1">
              <a:spcBef>
                <a:spcPct val="0"/>
              </a:spcBef>
              <a:buNone/>
              <a:defRPr sz="2000" b="0" i="0" kern="1200">
                <a:solidFill>
                  <a:schemeClr val="bg1"/>
                </a:solidFill>
                <a:latin typeface="Verdana"/>
                <a:ea typeface="+mj-ea"/>
                <a:cs typeface="Verdana"/>
              </a:defRPr>
            </a:lvl1pPr>
          </a:lstStyle>
          <a:p>
            <a:r>
              <a:rPr lang="en-US" sz="1800" b="1" dirty="0" smtClean="0">
                <a:ea typeface="ＭＳ Ｐゴシック" pitchFamily="34" charset="-128"/>
              </a:rPr>
              <a:t>Global crude market overview</a:t>
            </a:r>
            <a:r>
              <a:rPr lang="en-US" sz="1800" dirty="0" smtClean="0">
                <a:ea typeface="ＭＳ Ｐゴシック" pitchFamily="34" charset="-128"/>
              </a:rPr>
              <a:t/>
            </a:r>
            <a:br>
              <a:rPr lang="en-US" sz="1800" dirty="0" smtClean="0">
                <a:ea typeface="ＭＳ Ｐゴシック" pitchFamily="34" charset="-128"/>
              </a:rPr>
            </a:br>
            <a:r>
              <a:rPr lang="en-US" sz="1400" dirty="0" smtClean="0">
                <a:ea typeface="ＭＳ Ｐゴシック" pitchFamily="34" charset="-128"/>
              </a:rPr>
              <a:t/>
            </a:r>
            <a:br>
              <a:rPr lang="en-US" sz="1400" dirty="0" smtClean="0">
                <a:ea typeface="ＭＳ Ｐゴシック" pitchFamily="34" charset="-128"/>
              </a:rPr>
            </a:br>
            <a:r>
              <a:rPr lang="en-US" sz="1200" dirty="0" smtClean="0">
                <a:ea typeface="ＭＳ Ｐゴシック" pitchFamily="34" charset="-128"/>
              </a:rPr>
              <a:t/>
            </a:r>
            <a:br>
              <a:rPr lang="en-US" sz="1200" dirty="0" smtClean="0">
                <a:ea typeface="ＭＳ Ｐゴシック" pitchFamily="34" charset="-128"/>
              </a:rPr>
            </a:br>
            <a:r>
              <a:rPr lang="en-US" sz="1400" dirty="0" smtClean="0">
                <a:ea typeface="ＭＳ Ｐゴシック" pitchFamily="34" charset="-128"/>
              </a:rPr>
              <a:t>Vyacheslav Mischenko – </a:t>
            </a:r>
            <a:r>
              <a:rPr lang="en-US" sz="1400" dirty="0">
                <a:ea typeface="ＭＳ Ｐゴシック" pitchFamily="34" charset="-128"/>
              </a:rPr>
              <a:t>Argus </a:t>
            </a:r>
            <a:r>
              <a:rPr lang="en-US" sz="1400" dirty="0" smtClean="0">
                <a:ea typeface="ＭＳ Ｐゴシック" pitchFamily="34" charset="-128"/>
              </a:rPr>
              <a:t>Media SVP – Russia &amp; FSU</a:t>
            </a:r>
            <a:br>
              <a:rPr lang="en-US" sz="1400" dirty="0" smtClean="0">
                <a:ea typeface="ＭＳ Ｐゴシック" pitchFamily="34" charset="-128"/>
              </a:rPr>
            </a:br>
            <a:r>
              <a:rPr lang="en-US" sz="1200" dirty="0" smtClean="0">
                <a:ea typeface="ＭＳ Ｐゴシック" pitchFamily="34" charset="-128"/>
              </a:rPr>
              <a:t>8 November 2016, ESCP London</a:t>
            </a:r>
          </a:p>
          <a:p>
            <a:endParaRPr lang="en-US" sz="1200" dirty="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74529"/>
            <a:ext cx="8221986" cy="484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Title 1"/>
          <p:cNvSpPr>
            <a:spLocks noGrp="1"/>
          </p:cNvSpPr>
          <p:nvPr>
            <p:ph type="title"/>
          </p:nvPr>
        </p:nvSpPr>
        <p:spPr>
          <a:xfrm>
            <a:off x="547259" y="304800"/>
            <a:ext cx="8679186" cy="609600"/>
          </a:xfrm>
        </p:spPr>
        <p:txBody>
          <a:bodyPr>
            <a:noAutofit/>
          </a:bodyPr>
          <a:lstStyle/>
          <a:p>
            <a:r>
              <a:rPr lang="en-US" sz="2200" dirty="0"/>
              <a:t>US is now competitive against local grades in Asia</a:t>
            </a:r>
          </a:p>
        </p:txBody>
      </p:sp>
    </p:spTree>
    <p:extLst>
      <p:ext uri="{BB962C8B-B14F-4D97-AF65-F5344CB8AC3E}">
        <p14:creationId xmlns:p14="http://schemas.microsoft.com/office/powerpoint/2010/main" val="311391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Freight rates </a:t>
            </a:r>
            <a:r>
              <a:rPr lang="en-US" dirty="0" err="1" smtClean="0"/>
              <a:t>favour</a:t>
            </a:r>
            <a:r>
              <a:rPr lang="en-US" dirty="0" smtClean="0"/>
              <a:t> the long haul</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Content Placeholder 1"/>
          <p:cNvSpPr>
            <a:spLocks noGrp="1"/>
          </p:cNvSpPr>
          <p:nvPr>
            <p:ph sz="half" idx="10"/>
          </p:nvPr>
        </p:nvSpPr>
        <p:spPr>
          <a:xfrm>
            <a:off x="533400" y="1143000"/>
            <a:ext cx="3352800" cy="4876800"/>
          </a:xfrm>
        </p:spPr>
        <p:txBody>
          <a:bodyPr>
            <a:normAutofit lnSpcReduction="10000"/>
          </a:bodyPr>
          <a:lstStyle/>
          <a:p>
            <a:pPr>
              <a:buFont typeface="Arial" charset="0"/>
              <a:buChar char="•"/>
              <a:defRPr/>
            </a:pPr>
            <a:r>
              <a:rPr lang="en-US" dirty="0" smtClean="0"/>
              <a:t>Cost of transportation likely to stay low.</a:t>
            </a:r>
          </a:p>
          <a:p>
            <a:pPr>
              <a:buFont typeface="Arial" charset="0"/>
              <a:buChar char="•"/>
              <a:defRPr/>
            </a:pPr>
            <a:endParaRPr lang="en-US" dirty="0"/>
          </a:p>
          <a:p>
            <a:pPr>
              <a:buFont typeface="Arial" charset="0"/>
              <a:buChar char="•"/>
              <a:defRPr/>
            </a:pPr>
            <a:r>
              <a:rPr lang="en-US" dirty="0" smtClean="0"/>
              <a:t>24 new VLCCs delivered in first half of 2016, up to 40 more scheduled by year end.</a:t>
            </a:r>
          </a:p>
          <a:p>
            <a:pPr>
              <a:buFont typeface="Arial" charset="0"/>
              <a:buChar char="•"/>
              <a:defRPr/>
            </a:pPr>
            <a:endParaRPr lang="en-US" dirty="0"/>
          </a:p>
          <a:p>
            <a:pPr>
              <a:buFont typeface="Arial" charset="0"/>
              <a:buChar char="•"/>
              <a:defRPr/>
            </a:pPr>
            <a:r>
              <a:rPr lang="en-US" dirty="0" smtClean="0"/>
              <a:t>Reduced demand for all tankers partly due to curbed loadings from Nigeria, though this is changing as production resumes.</a:t>
            </a:r>
            <a:endParaRPr lang="en-US" dirty="0"/>
          </a:p>
          <a:p>
            <a:pPr>
              <a:buFont typeface="Arial" charset="0"/>
              <a:buChar char="•"/>
              <a:defRPr/>
            </a:pPr>
            <a:endParaRPr lang="en-US" dirty="0" smtClean="0"/>
          </a:p>
          <a:p>
            <a:pPr>
              <a:buFont typeface="Arial" charset="0"/>
              <a:buChar char="•"/>
              <a:defRPr/>
            </a:pPr>
            <a:r>
              <a:rPr lang="en-US" dirty="0" smtClean="0"/>
              <a:t>Build up of tankers in Mideast Gulf.</a:t>
            </a:r>
          </a:p>
          <a:p>
            <a:pPr>
              <a:buFont typeface="Arial" charset="0"/>
              <a:buChar char="•"/>
              <a:defRPr/>
            </a:pPr>
            <a:endParaRPr lang="en-US" dirty="0"/>
          </a:p>
        </p:txBody>
      </p:sp>
      <p:sp>
        <p:nvSpPr>
          <p:cNvPr id="4" name="TextBox 3"/>
          <p:cNvSpPr txBox="1"/>
          <p:nvPr/>
        </p:nvSpPr>
        <p:spPr>
          <a:xfrm>
            <a:off x="6705600" y="5261212"/>
            <a:ext cx="2209800" cy="457200"/>
          </a:xfrm>
          <a:prstGeom prst="rect">
            <a:avLst/>
          </a:prstGeom>
        </p:spPr>
        <p:txBody>
          <a:bodyPr vert="horz" wrap="square" lIns="0" tIns="0" rIns="0" bIns="0" rtlCol="0" anchor="t">
            <a:normAutofit/>
          </a:bodyPr>
          <a:lstStyle/>
          <a:p>
            <a:r>
              <a:rPr lang="en-GB" sz="1800" dirty="0" smtClean="0">
                <a:ea typeface="ＭＳ Ｐゴシック" pitchFamily="34" charset="-128"/>
              </a:rPr>
              <a:t>Source: Argus Freight</a:t>
            </a:r>
          </a:p>
        </p:txBody>
      </p:sp>
      <p:graphicFrame>
        <p:nvGraphicFramePr>
          <p:cNvPr id="7" name="Chart 6"/>
          <p:cNvGraphicFramePr>
            <a:graphicFrameLocks/>
          </p:cNvGraphicFramePr>
          <p:nvPr>
            <p:extLst>
              <p:ext uri="{D42A27DB-BD31-4B8C-83A1-F6EECF244321}">
                <p14:modId xmlns:p14="http://schemas.microsoft.com/office/powerpoint/2010/main" val="3196693468"/>
              </p:ext>
            </p:extLst>
          </p:nvPr>
        </p:nvGraphicFramePr>
        <p:xfrm>
          <a:off x="4333875" y="1600200"/>
          <a:ext cx="4572000" cy="3661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48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43000"/>
            <a:ext cx="3818384" cy="5094312"/>
          </a:xfrm>
        </p:spPr>
        <p:txBody>
          <a:bodyPr>
            <a:normAutofit lnSpcReduction="10000"/>
          </a:bodyPr>
          <a:lstStyle/>
          <a:p>
            <a:pPr>
              <a:buFont typeface="Arial" charset="0"/>
              <a:buChar char="•"/>
              <a:defRPr/>
            </a:pPr>
            <a:r>
              <a:rPr lang="en-US" dirty="0" smtClean="0"/>
              <a:t>Recent meetings in September-October led to an agreement to limit production to 32.5-33mn b/d.</a:t>
            </a:r>
          </a:p>
          <a:p>
            <a:pPr>
              <a:buFont typeface="Arial" charset="0"/>
              <a:buChar char="•"/>
              <a:defRPr/>
            </a:pPr>
            <a:endParaRPr lang="en-US" dirty="0" smtClean="0"/>
          </a:p>
          <a:p>
            <a:pPr>
              <a:buFont typeface="Arial" charset="0"/>
              <a:buChar char="•"/>
              <a:defRPr/>
            </a:pPr>
            <a:r>
              <a:rPr lang="en-US" dirty="0" smtClean="0"/>
              <a:t>This is 670,000-1.17mn b/d below Argus estimate of October </a:t>
            </a:r>
            <a:r>
              <a:rPr lang="en-US" dirty="0" err="1" smtClean="0"/>
              <a:t>Opec</a:t>
            </a:r>
            <a:r>
              <a:rPr lang="en-US" dirty="0" smtClean="0"/>
              <a:t> production levels of 33.67mn b/d.</a:t>
            </a:r>
          </a:p>
          <a:p>
            <a:pPr>
              <a:buFont typeface="Arial" charset="0"/>
              <a:buChar char="•"/>
              <a:defRPr/>
            </a:pPr>
            <a:endParaRPr lang="en-US" dirty="0" smtClean="0"/>
          </a:p>
          <a:p>
            <a:pPr>
              <a:buFont typeface="Arial" charset="0"/>
              <a:buChar char="•"/>
              <a:defRPr/>
            </a:pPr>
            <a:r>
              <a:rPr lang="en-US" dirty="0" smtClean="0"/>
              <a:t>Less than one month to hammer out the details and try to get Russia on board.</a:t>
            </a:r>
          </a:p>
          <a:p>
            <a:pPr marL="0" indent="0">
              <a:buNone/>
              <a:defRPr/>
            </a:pPr>
            <a:endParaRPr lang="en-US" dirty="0" smtClean="0"/>
          </a:p>
          <a:p>
            <a:pPr>
              <a:buFont typeface="Arial" charset="0"/>
              <a:buChar char="•"/>
              <a:defRPr/>
            </a:pPr>
            <a:r>
              <a:rPr lang="en-US" dirty="0" smtClean="0"/>
              <a:t>Saudi Arabia is already cutting production due to seasonal factors.</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err="1" smtClean="0"/>
              <a:t>Opec</a:t>
            </a:r>
            <a:r>
              <a:rPr lang="en-US" dirty="0" smtClean="0"/>
              <a:t> decision – key considerations</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80" y="3501009"/>
            <a:ext cx="4008571" cy="229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6296" y="5651898"/>
            <a:ext cx="1296144" cy="294233"/>
          </a:xfrm>
          <a:prstGeom prst="rect">
            <a:avLst/>
          </a:prstGeom>
        </p:spPr>
        <p:txBody>
          <a:bodyPr vert="horz" wrap="square" lIns="0" tIns="0" rIns="0" bIns="0" rtlCol="0" anchor="t">
            <a:normAutofit fontScale="62500" lnSpcReduction="20000"/>
          </a:bodyPr>
          <a:lstStyle/>
          <a:p>
            <a:r>
              <a:rPr lang="en-GB" sz="1800" dirty="0" smtClean="0">
                <a:ea typeface="ＭＳ Ｐゴシック" pitchFamily="34" charset="-128"/>
              </a:rPr>
              <a:t>Argus Fundamentals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80" y="1052736"/>
            <a:ext cx="4008571" cy="240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393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Will it be enough?</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TextBox 1"/>
          <p:cNvSpPr txBox="1"/>
          <p:nvPr/>
        </p:nvSpPr>
        <p:spPr>
          <a:xfrm>
            <a:off x="4499992" y="5898872"/>
            <a:ext cx="2808312" cy="360040"/>
          </a:xfrm>
          <a:prstGeom prst="rect">
            <a:avLst/>
          </a:prstGeom>
        </p:spPr>
        <p:txBody>
          <a:bodyPr vert="horz" wrap="square" lIns="0" tIns="0" rIns="0" bIns="0" rtlCol="0" anchor="t">
            <a:normAutofit fontScale="77500" lnSpcReduction="20000"/>
          </a:bodyPr>
          <a:lstStyle/>
          <a:p>
            <a:r>
              <a:rPr lang="en-GB" sz="1800" dirty="0" smtClean="0">
                <a:ea typeface="ＭＳ Ｐゴシック" pitchFamily="34" charset="-128"/>
              </a:rPr>
              <a:t>Sources: Russian Energy Ministry</a:t>
            </a:r>
          </a:p>
          <a:p>
            <a:r>
              <a:rPr lang="en-GB" sz="1800" dirty="0" smtClean="0">
                <a:ea typeface="ＭＳ Ｐゴシック" pitchFamily="34" charset="-128"/>
              </a:rPr>
              <a:t>Argus FSU Energy, Argus Fundamentals</a:t>
            </a:r>
          </a:p>
        </p:txBody>
      </p:sp>
      <p:graphicFrame>
        <p:nvGraphicFramePr>
          <p:cNvPr id="6" name="Chart 5"/>
          <p:cNvGraphicFramePr>
            <a:graphicFrameLocks/>
          </p:cNvGraphicFramePr>
          <p:nvPr>
            <p:extLst>
              <p:ext uri="{D42A27DB-BD31-4B8C-83A1-F6EECF244321}">
                <p14:modId xmlns:p14="http://schemas.microsoft.com/office/powerpoint/2010/main" val="3211258840"/>
              </p:ext>
            </p:extLst>
          </p:nvPr>
        </p:nvGraphicFramePr>
        <p:xfrm>
          <a:off x="4223741" y="116632"/>
          <a:ext cx="4904805"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
          <p:cNvSpPr>
            <a:spLocks noGrp="1"/>
          </p:cNvSpPr>
          <p:nvPr>
            <p:ph sz="half" idx="1"/>
          </p:nvPr>
        </p:nvSpPr>
        <p:spPr>
          <a:xfrm>
            <a:off x="611560" y="1124744"/>
            <a:ext cx="3456384" cy="4954148"/>
          </a:xfrm>
        </p:spPr>
        <p:txBody>
          <a:bodyPr>
            <a:normAutofit fontScale="92500" lnSpcReduction="10000"/>
          </a:bodyPr>
          <a:lstStyle/>
          <a:p>
            <a:pPr>
              <a:buFont typeface="Arial" charset="0"/>
              <a:buChar char="•"/>
              <a:defRPr/>
            </a:pPr>
            <a:r>
              <a:rPr lang="en-US" dirty="0" smtClean="0"/>
              <a:t>Libya and Nigeria will be exempt as they recover from disruptions to production. </a:t>
            </a:r>
          </a:p>
          <a:p>
            <a:pPr>
              <a:buFont typeface="Arial" charset="0"/>
              <a:buChar char="•"/>
              <a:defRPr/>
            </a:pPr>
            <a:endParaRPr lang="en-US" dirty="0" smtClean="0"/>
          </a:p>
          <a:p>
            <a:pPr>
              <a:buFont typeface="Arial" charset="0"/>
              <a:buChar char="•"/>
              <a:defRPr/>
            </a:pPr>
            <a:r>
              <a:rPr lang="en-US" dirty="0" smtClean="0"/>
              <a:t>Iran wants to hit 4mmn b/d before taking part in a freeze.</a:t>
            </a:r>
            <a:endParaRPr lang="en-US" dirty="0"/>
          </a:p>
          <a:p>
            <a:pPr>
              <a:buFont typeface="Arial" charset="0"/>
              <a:buChar char="•"/>
              <a:defRPr/>
            </a:pPr>
            <a:endParaRPr lang="en-US" dirty="0"/>
          </a:p>
          <a:p>
            <a:pPr>
              <a:buFont typeface="Arial" charset="0"/>
              <a:buChar char="•"/>
              <a:defRPr/>
            </a:pPr>
            <a:r>
              <a:rPr lang="en-US" dirty="0" smtClean="0"/>
              <a:t>Russia hits new post-Soviet high above 11mn b/d – may freeze but not willing to cut.</a:t>
            </a:r>
          </a:p>
          <a:p>
            <a:pPr>
              <a:buFont typeface="Arial" charset="0"/>
              <a:buChar char="•"/>
              <a:defRPr/>
            </a:pPr>
            <a:endParaRPr lang="en-US" dirty="0"/>
          </a:p>
          <a:p>
            <a:pPr>
              <a:buFont typeface="Arial" charset="0"/>
              <a:buChar char="•"/>
              <a:defRPr/>
            </a:pPr>
            <a:r>
              <a:rPr lang="en-US" dirty="0" smtClean="0"/>
              <a:t>Prices have climbed but the detail of the deal will not be known until the November </a:t>
            </a:r>
            <a:r>
              <a:rPr lang="en-US" dirty="0" err="1" smtClean="0"/>
              <a:t>Opec</a:t>
            </a:r>
            <a:r>
              <a:rPr lang="en-US" dirty="0" smtClean="0"/>
              <a:t> meeting.</a:t>
            </a:r>
          </a:p>
          <a:p>
            <a:pPr>
              <a:buFont typeface="Arial" charset="0"/>
              <a:buChar char="•"/>
              <a:defRPr/>
            </a:pPr>
            <a:endParaRPr lang="en-US" dirty="0"/>
          </a:p>
          <a:p>
            <a:pPr>
              <a:buFont typeface="Arial" charset="0"/>
              <a:buChar char="•"/>
              <a:defRPr/>
            </a:pPr>
            <a:endParaRPr lang="en-US" dirty="0"/>
          </a:p>
          <a:p>
            <a:endParaRPr lang="en-US" dirty="0" smtClean="0"/>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492192917"/>
              </p:ext>
            </p:extLst>
          </p:nvPr>
        </p:nvGraphicFramePr>
        <p:xfrm>
          <a:off x="4139952" y="3212976"/>
          <a:ext cx="4427984" cy="2649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0328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North Sea production and trade steady for now</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6" y="1052736"/>
            <a:ext cx="7817966" cy="473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2160" y="5833119"/>
            <a:ext cx="2088232" cy="360040"/>
          </a:xfrm>
          <a:prstGeom prst="rect">
            <a:avLst/>
          </a:prstGeom>
        </p:spPr>
        <p:txBody>
          <a:bodyPr vert="horz" wrap="square" lIns="0" tIns="0" rIns="0" bIns="0" rtlCol="0" anchor="t">
            <a:normAutofit/>
          </a:bodyPr>
          <a:lstStyle/>
          <a:p>
            <a:r>
              <a:rPr lang="en-GB" sz="1800" dirty="0" smtClean="0">
                <a:ea typeface="ＭＳ Ｐゴシック" pitchFamily="34" charset="-128"/>
              </a:rPr>
              <a:t>Argus Crude</a:t>
            </a:r>
          </a:p>
        </p:txBody>
      </p:sp>
    </p:spTree>
    <p:extLst>
      <p:ext uri="{BB962C8B-B14F-4D97-AF65-F5344CB8AC3E}">
        <p14:creationId xmlns:p14="http://schemas.microsoft.com/office/powerpoint/2010/main" val="2421780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Russia has the volume</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TextBox 1"/>
          <p:cNvSpPr txBox="1"/>
          <p:nvPr/>
        </p:nvSpPr>
        <p:spPr>
          <a:xfrm>
            <a:off x="5292080" y="5949280"/>
            <a:ext cx="2088232" cy="360040"/>
          </a:xfrm>
          <a:prstGeom prst="rect">
            <a:avLst/>
          </a:prstGeom>
        </p:spPr>
        <p:txBody>
          <a:bodyPr vert="horz" wrap="square" lIns="0" tIns="0" rIns="0" bIns="0" rtlCol="0" anchor="t">
            <a:normAutofit/>
          </a:bodyPr>
          <a:lstStyle/>
          <a:p>
            <a:r>
              <a:rPr lang="en-GB" sz="1800" dirty="0" smtClean="0">
                <a:ea typeface="ＭＳ Ｐゴシック" pitchFamily="34" charset="-128"/>
              </a:rPr>
              <a:t>Source: Argus Crude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920" y="404664"/>
            <a:ext cx="4719207" cy="328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a:spLocks noGrp="1"/>
          </p:cNvSpPr>
          <p:nvPr>
            <p:ph sz="half" idx="1"/>
          </p:nvPr>
        </p:nvSpPr>
        <p:spPr>
          <a:xfrm>
            <a:off x="609600" y="1143000"/>
            <a:ext cx="3458344" cy="4914291"/>
          </a:xfrm>
        </p:spPr>
        <p:txBody>
          <a:bodyPr>
            <a:normAutofit/>
          </a:bodyPr>
          <a:lstStyle/>
          <a:p>
            <a:pPr>
              <a:buFont typeface="Arial" charset="0"/>
              <a:buChar char="•"/>
              <a:defRPr/>
            </a:pPr>
            <a:r>
              <a:rPr lang="en-US" dirty="0" smtClean="0"/>
              <a:t>The obvious long term solution to bolster the Brent benchmark is to incorporate Russian Urals.</a:t>
            </a:r>
          </a:p>
          <a:p>
            <a:pPr>
              <a:buFont typeface="Arial" charset="0"/>
              <a:buChar char="•"/>
              <a:defRPr/>
            </a:pPr>
            <a:endParaRPr lang="en-US" dirty="0" smtClean="0"/>
          </a:p>
          <a:p>
            <a:pPr>
              <a:buFont typeface="Arial" charset="0"/>
              <a:buChar char="•"/>
              <a:defRPr/>
            </a:pPr>
            <a:r>
              <a:rPr lang="en-US" dirty="0" smtClean="0"/>
              <a:t>It is plentiful, stable, and close to the European market.</a:t>
            </a:r>
            <a:endParaRPr lang="en-US" dirty="0"/>
          </a:p>
          <a:p>
            <a:pPr>
              <a:buFont typeface="Arial" charset="0"/>
              <a:buChar char="•"/>
              <a:defRPr/>
            </a:pPr>
            <a:endParaRPr lang="en-US" dirty="0"/>
          </a:p>
          <a:p>
            <a:pPr>
              <a:buFont typeface="Arial" charset="0"/>
              <a:buChar char="•"/>
              <a:defRPr/>
            </a:pPr>
            <a:r>
              <a:rPr lang="en-US" dirty="0" smtClean="0"/>
              <a:t>Spot market liquidity needs to improve.</a:t>
            </a:r>
          </a:p>
          <a:p>
            <a:pPr>
              <a:buFont typeface="Arial" charset="0"/>
              <a:buChar char="•"/>
              <a:defRPr/>
            </a:pPr>
            <a:endParaRPr lang="en-US" dirty="0" smtClean="0"/>
          </a:p>
          <a:p>
            <a:pPr>
              <a:buFont typeface="Arial" charset="0"/>
              <a:buChar char="•"/>
              <a:defRPr/>
            </a:pPr>
            <a:r>
              <a:rPr lang="en-US" dirty="0" smtClean="0"/>
              <a:t>Urals futures and other derivatives are developing.</a:t>
            </a:r>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smtClean="0"/>
          </a:p>
          <a:p>
            <a:pPr>
              <a:buFont typeface="Arial" charset="0"/>
              <a:buChar char="•"/>
              <a:defRPr/>
            </a:pP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697494"/>
            <a:ext cx="3736196" cy="221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645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43000"/>
            <a:ext cx="8001000" cy="4800600"/>
          </a:xfrm>
        </p:spPr>
        <p:txBody>
          <a:bodyPr>
            <a:normAutofit fontScale="85000" lnSpcReduction="10000"/>
          </a:bodyPr>
          <a:lstStyle/>
          <a:p>
            <a:r>
              <a:rPr lang="en-US" dirty="0" smtClean="0"/>
              <a:t>Production of crude oil in Russia and export figures hit record high</a:t>
            </a:r>
          </a:p>
          <a:p>
            <a:pPr marL="0" indent="0">
              <a:buNone/>
            </a:pPr>
            <a:endParaRPr lang="en-US" dirty="0" smtClean="0"/>
          </a:p>
          <a:p>
            <a:r>
              <a:rPr lang="en-US" dirty="0"/>
              <a:t>Higher export duty for fuel oil causes less demand in the Russian domestic market and, as a result, decline of refinery throughputs and an increase in crude oil </a:t>
            </a:r>
            <a:r>
              <a:rPr lang="en-US" dirty="0" smtClean="0"/>
              <a:t>exports</a:t>
            </a:r>
          </a:p>
          <a:p>
            <a:endParaRPr lang="en-US" dirty="0"/>
          </a:p>
          <a:p>
            <a:r>
              <a:rPr lang="en-US" dirty="0"/>
              <a:t>Nonetheless brownfield output is down 10—15pc per year and drilling rates are down by 18pc in 2015 as companies cut operating costs. Consequently long-term forecasts are too </a:t>
            </a:r>
            <a:r>
              <a:rPr lang="en-US" dirty="0" smtClean="0"/>
              <a:t>untimely</a:t>
            </a:r>
            <a:endParaRPr lang="en-US" dirty="0"/>
          </a:p>
          <a:p>
            <a:pPr marL="0" indent="0">
              <a:buNone/>
            </a:pPr>
            <a:endParaRPr lang="en-US" dirty="0" smtClean="0"/>
          </a:p>
          <a:p>
            <a:r>
              <a:rPr lang="en-US" altLang="zh-TW" dirty="0"/>
              <a:t>Russian Urals remains the key spot traded flow of crude into </a:t>
            </a:r>
            <a:r>
              <a:rPr lang="en-US" altLang="zh-TW" dirty="0" smtClean="0"/>
              <a:t>Europe although Iranian and Iraq grades affect Urals price. It stays an informal benchmark in Mediterranean region</a:t>
            </a:r>
          </a:p>
          <a:p>
            <a:endParaRPr lang="en-US" dirty="0" smtClean="0"/>
          </a:p>
          <a:p>
            <a:r>
              <a:rPr lang="en-US" dirty="0" smtClean="0"/>
              <a:t>Meanwhile export to the East increased by 4</a:t>
            </a:r>
            <a:r>
              <a:rPr lang="ru-RU" dirty="0" smtClean="0"/>
              <a:t>,</a:t>
            </a:r>
            <a:r>
              <a:rPr lang="en-US" dirty="0" smtClean="0"/>
              <a:t>6</a:t>
            </a:r>
            <a:r>
              <a:rPr lang="ru-RU" dirty="0" smtClean="0"/>
              <a:t>% </a:t>
            </a:r>
            <a:r>
              <a:rPr lang="en-US" dirty="0" smtClean="0"/>
              <a:t>since January</a:t>
            </a:r>
            <a:r>
              <a:rPr lang="ru-RU" dirty="0" smtClean="0"/>
              <a:t>, </a:t>
            </a:r>
            <a:r>
              <a:rPr lang="en-US" dirty="0" smtClean="0"/>
              <a:t>and</a:t>
            </a:r>
            <a:r>
              <a:rPr lang="ru-RU" dirty="0" smtClean="0"/>
              <a:t> </a:t>
            </a:r>
            <a:r>
              <a:rPr lang="en-US" dirty="0" smtClean="0"/>
              <a:t>by</a:t>
            </a:r>
            <a:r>
              <a:rPr lang="ru-RU" dirty="0" smtClean="0"/>
              <a:t> </a:t>
            </a:r>
            <a:r>
              <a:rPr lang="ru-RU" dirty="0"/>
              <a:t>12,5</a:t>
            </a:r>
            <a:r>
              <a:rPr lang="ru-RU" dirty="0" smtClean="0"/>
              <a:t>%</a:t>
            </a:r>
            <a:r>
              <a:rPr lang="en-US" dirty="0" smtClean="0"/>
              <a:t> in 2015</a:t>
            </a:r>
          </a:p>
          <a:p>
            <a:endParaRPr lang="ru-RU" dirty="0"/>
          </a:p>
          <a:p>
            <a:r>
              <a:rPr lang="en-US" dirty="0" smtClean="0"/>
              <a:t>Chinese companies are the number one buyers of Russian crude among Asian companies. However, sourcing </a:t>
            </a:r>
            <a:r>
              <a:rPr lang="en-US" dirty="0"/>
              <a:t>Chinese alternatives will take time. Moreover, China </a:t>
            </a:r>
            <a:r>
              <a:rPr lang="en-US" dirty="0" smtClean="0"/>
              <a:t>revises </a:t>
            </a:r>
            <a:r>
              <a:rPr lang="en-US" dirty="0"/>
              <a:t>downwards its demand in the </a:t>
            </a:r>
            <a:r>
              <a:rPr lang="en-US" dirty="0" smtClean="0"/>
              <a:t>northern </a:t>
            </a:r>
            <a:r>
              <a:rPr lang="en-US" dirty="0"/>
              <a:t>provinces</a:t>
            </a:r>
          </a:p>
        </p:txBody>
      </p:sp>
      <p:sp>
        <p:nvSpPr>
          <p:cNvPr id="3" name="Title 2"/>
          <p:cNvSpPr>
            <a:spLocks noGrp="1"/>
          </p:cNvSpPr>
          <p:nvPr>
            <p:ph type="title"/>
          </p:nvPr>
        </p:nvSpPr>
        <p:spPr/>
        <p:txBody>
          <a:bodyPr>
            <a:noAutofit/>
          </a:bodyPr>
          <a:lstStyle/>
          <a:p>
            <a:r>
              <a:rPr lang="en-US" dirty="0"/>
              <a:t>Russia </a:t>
            </a:r>
            <a:r>
              <a:rPr lang="en-US" dirty="0" smtClean="0"/>
              <a:t>is looking </a:t>
            </a:r>
            <a:r>
              <a:rPr lang="en-US" dirty="0"/>
              <a:t>for new </a:t>
            </a:r>
            <a:r>
              <a:rPr lang="en-US" dirty="0" smtClean="0"/>
              <a:t>export opportunities</a:t>
            </a:r>
            <a:endParaRPr lang="en-US" dirty="0"/>
          </a:p>
        </p:txBody>
      </p:sp>
      <p:sp>
        <p:nvSpPr>
          <p:cNvPr id="6" name="Footer Placeholder 3"/>
          <p:cNvSpPr>
            <a:spLocks noGrp="1"/>
          </p:cNvSpPr>
          <p:nvPr>
            <p:ph type="ftr" sz="quarter" idx="10"/>
          </p:nvPr>
        </p:nvSpPr>
        <p:spPr>
          <a:xfrm>
            <a:off x="3124200" y="6264275"/>
            <a:ext cx="3200400" cy="365125"/>
          </a:xfrm>
        </p:spPr>
        <p:txBody>
          <a:bodyPr>
            <a:normAutofit/>
          </a:bodyPr>
          <a:lstStyle/>
          <a:p>
            <a:pPr marL="0" indent="0">
              <a:buNone/>
            </a:pPr>
            <a:r>
              <a:rPr lang="en-US" sz="800" dirty="0">
                <a:solidFill>
                  <a:srgbClr val="636463"/>
                </a:solidFill>
              </a:rPr>
              <a:t>Copyright © </a:t>
            </a:r>
            <a:r>
              <a:rPr lang="en-US" sz="800" dirty="0" smtClean="0">
                <a:solidFill>
                  <a:srgbClr val="636463"/>
                </a:solidFill>
              </a:rPr>
              <a:t>2016 </a:t>
            </a:r>
            <a:r>
              <a:rPr lang="en-US" sz="800" dirty="0">
                <a:solidFill>
                  <a:srgbClr val="636463"/>
                </a:solidFill>
              </a:rPr>
              <a:t>Argus Media </a:t>
            </a:r>
            <a:r>
              <a:rPr lang="en-US" sz="800" dirty="0" smtClean="0">
                <a:solidFill>
                  <a:srgbClr val="636463"/>
                </a:solidFill>
              </a:rPr>
              <a:t>group. </a:t>
            </a:r>
            <a:r>
              <a:rPr lang="en-US" sz="800" dirty="0">
                <a:solidFill>
                  <a:srgbClr val="636463"/>
                </a:solidFill>
              </a:rPr>
              <a:t>All rights reserved.</a:t>
            </a:r>
          </a:p>
        </p:txBody>
      </p:sp>
    </p:spTree>
    <p:extLst>
      <p:ext uri="{BB962C8B-B14F-4D97-AF65-F5344CB8AC3E}">
        <p14:creationId xmlns:p14="http://schemas.microsoft.com/office/powerpoint/2010/main" val="161120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Russia is a flexible exporter with multiple outlets</a:t>
            </a:r>
            <a:endParaRPr lang="en-US" dirty="0"/>
          </a:p>
        </p:txBody>
      </p:sp>
      <p:pic>
        <p:nvPicPr>
          <p:cNvPr id="42" name="Picture 2" descr="File:Map of Russian districts, 2010-01-19.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93529"/>
            <a:ext cx="8088209" cy="4670942"/>
          </a:xfrm>
          <a:prstGeom prst="rect">
            <a:avLst/>
          </a:prstGeom>
          <a:noFill/>
          <a:extLst>
            <a:ext uri="{909E8E84-426E-40DD-AFC4-6F175D3DCCD1}">
              <a14:hiddenFill xmlns:a14="http://schemas.microsoft.com/office/drawing/2010/main">
                <a:solidFill>
                  <a:srgbClr val="FFFFFF"/>
                </a:solidFill>
              </a14:hiddenFill>
            </a:ext>
          </a:extLst>
        </p:spPr>
      </p:pic>
      <p:sp>
        <p:nvSpPr>
          <p:cNvPr id="43" name="Овал 7"/>
          <p:cNvSpPr/>
          <p:nvPr/>
        </p:nvSpPr>
        <p:spPr>
          <a:xfrm>
            <a:off x="6019800" y="3124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6"/>
          <p:cNvSpPr/>
          <p:nvPr/>
        </p:nvSpPr>
        <p:spPr>
          <a:xfrm>
            <a:off x="6014694" y="3294876"/>
            <a:ext cx="924613" cy="646331"/>
          </a:xfrm>
          <a:prstGeom prst="rect">
            <a:avLst/>
          </a:prstGeom>
        </p:spPr>
        <p:txBody>
          <a:bodyPr wrap="none">
            <a:spAutoFit/>
          </a:bodyPr>
          <a:lstStyle/>
          <a:p>
            <a:pPr algn="ctr"/>
            <a:r>
              <a:rPr lang="en-US" b="1" dirty="0" smtClean="0">
                <a:solidFill>
                  <a:schemeClr val="bg1"/>
                </a:solidFill>
              </a:rPr>
              <a:t>Far East</a:t>
            </a:r>
          </a:p>
          <a:p>
            <a:pPr algn="ctr"/>
            <a:r>
              <a:rPr lang="en-US" b="1" dirty="0">
                <a:solidFill>
                  <a:schemeClr val="bg1"/>
                </a:solidFill>
              </a:rPr>
              <a:t>6</a:t>
            </a:r>
            <a:r>
              <a:rPr lang="en-US" b="1" dirty="0" smtClean="0">
                <a:solidFill>
                  <a:schemeClr val="bg1"/>
                </a:solidFill>
              </a:rPr>
              <a:t>%</a:t>
            </a:r>
            <a:endParaRPr lang="ru-RU" b="1" dirty="0">
              <a:solidFill>
                <a:schemeClr val="bg1"/>
              </a:solidFill>
            </a:endParaRPr>
          </a:p>
        </p:txBody>
      </p:sp>
      <p:sp>
        <p:nvSpPr>
          <p:cNvPr id="45" name="Овал 12"/>
          <p:cNvSpPr/>
          <p:nvPr/>
        </p:nvSpPr>
        <p:spPr>
          <a:xfrm>
            <a:off x="4458748" y="3886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14"/>
          <p:cNvSpPr/>
          <p:nvPr/>
        </p:nvSpPr>
        <p:spPr>
          <a:xfrm>
            <a:off x="3003662" y="35263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15"/>
          <p:cNvSpPr/>
          <p:nvPr/>
        </p:nvSpPr>
        <p:spPr>
          <a:xfrm>
            <a:off x="3040715" y="3573016"/>
            <a:ext cx="840295" cy="923330"/>
          </a:xfrm>
          <a:prstGeom prst="rect">
            <a:avLst/>
          </a:prstGeom>
        </p:spPr>
        <p:txBody>
          <a:bodyPr wrap="none">
            <a:spAutoFit/>
          </a:bodyPr>
          <a:lstStyle/>
          <a:p>
            <a:pPr algn="ctr"/>
            <a:r>
              <a:rPr lang="en-US" b="1" dirty="0" smtClean="0">
                <a:solidFill>
                  <a:schemeClr val="bg1"/>
                </a:solidFill>
              </a:rPr>
              <a:t>West </a:t>
            </a:r>
          </a:p>
          <a:p>
            <a:pPr algn="ctr"/>
            <a:r>
              <a:rPr lang="en-US" b="1" dirty="0" smtClean="0">
                <a:solidFill>
                  <a:schemeClr val="bg1"/>
                </a:solidFill>
              </a:rPr>
              <a:t>Siberia</a:t>
            </a:r>
          </a:p>
          <a:p>
            <a:pPr algn="ctr"/>
            <a:r>
              <a:rPr lang="en-US" b="1" dirty="0" smtClean="0">
                <a:solidFill>
                  <a:schemeClr val="bg1"/>
                </a:solidFill>
              </a:rPr>
              <a:t>56%</a:t>
            </a:r>
            <a:endParaRPr lang="ru-RU" b="1" dirty="0">
              <a:solidFill>
                <a:schemeClr val="bg1"/>
              </a:solidFill>
            </a:endParaRPr>
          </a:p>
        </p:txBody>
      </p:sp>
      <p:sp>
        <p:nvSpPr>
          <p:cNvPr id="48" name="Овал 16"/>
          <p:cNvSpPr/>
          <p:nvPr/>
        </p:nvSpPr>
        <p:spPr>
          <a:xfrm>
            <a:off x="1803083" y="41315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17"/>
          <p:cNvSpPr/>
          <p:nvPr/>
        </p:nvSpPr>
        <p:spPr>
          <a:xfrm>
            <a:off x="1870720" y="4161854"/>
            <a:ext cx="779124" cy="923330"/>
          </a:xfrm>
          <a:prstGeom prst="rect">
            <a:avLst/>
          </a:prstGeom>
        </p:spPr>
        <p:txBody>
          <a:bodyPr wrap="none">
            <a:spAutoFit/>
          </a:bodyPr>
          <a:lstStyle/>
          <a:p>
            <a:pPr algn="ctr"/>
            <a:r>
              <a:rPr lang="en-US" b="1" dirty="0" smtClean="0">
                <a:solidFill>
                  <a:schemeClr val="bg1"/>
                </a:solidFill>
              </a:rPr>
              <a:t>Volga-</a:t>
            </a:r>
          </a:p>
          <a:p>
            <a:pPr algn="ctr"/>
            <a:r>
              <a:rPr lang="en-US" b="1" dirty="0" smtClean="0">
                <a:solidFill>
                  <a:schemeClr val="bg1"/>
                </a:solidFill>
              </a:rPr>
              <a:t>Urals</a:t>
            </a:r>
          </a:p>
          <a:p>
            <a:pPr algn="ctr"/>
            <a:r>
              <a:rPr lang="en-US" b="1" dirty="0" smtClean="0">
                <a:solidFill>
                  <a:schemeClr val="bg1"/>
                </a:solidFill>
              </a:rPr>
              <a:t>22%</a:t>
            </a:r>
            <a:endParaRPr lang="ru-RU" b="1" dirty="0">
              <a:solidFill>
                <a:schemeClr val="bg1"/>
              </a:solidFill>
            </a:endParaRPr>
          </a:p>
        </p:txBody>
      </p:sp>
      <p:sp>
        <p:nvSpPr>
          <p:cNvPr id="50" name="Овал 18"/>
          <p:cNvSpPr/>
          <p:nvPr/>
        </p:nvSpPr>
        <p:spPr>
          <a:xfrm>
            <a:off x="202943" y="4648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19"/>
          <p:cNvSpPr/>
          <p:nvPr/>
        </p:nvSpPr>
        <p:spPr>
          <a:xfrm>
            <a:off x="177286" y="4698150"/>
            <a:ext cx="965714" cy="830997"/>
          </a:xfrm>
          <a:prstGeom prst="rect">
            <a:avLst/>
          </a:prstGeom>
        </p:spPr>
        <p:txBody>
          <a:bodyPr wrap="none">
            <a:spAutoFit/>
          </a:bodyPr>
          <a:lstStyle/>
          <a:p>
            <a:pPr algn="ctr"/>
            <a:r>
              <a:rPr lang="en-US" sz="1600" b="1" dirty="0" smtClean="0">
                <a:solidFill>
                  <a:schemeClr val="bg1"/>
                </a:solidFill>
              </a:rPr>
              <a:t>South,</a:t>
            </a:r>
          </a:p>
          <a:p>
            <a:pPr algn="ctr"/>
            <a:r>
              <a:rPr lang="en-US" sz="1600" b="1" dirty="0" smtClean="0">
                <a:solidFill>
                  <a:schemeClr val="bg1"/>
                </a:solidFill>
              </a:rPr>
              <a:t>Caucasus</a:t>
            </a:r>
          </a:p>
          <a:p>
            <a:pPr algn="ctr"/>
            <a:r>
              <a:rPr lang="en-US" sz="1600" b="1" dirty="0">
                <a:solidFill>
                  <a:schemeClr val="bg1"/>
                </a:solidFill>
              </a:rPr>
              <a:t>2</a:t>
            </a:r>
            <a:r>
              <a:rPr lang="en-US" sz="1600" b="1" dirty="0" smtClean="0">
                <a:solidFill>
                  <a:schemeClr val="bg1"/>
                </a:solidFill>
              </a:rPr>
              <a:t>%</a:t>
            </a:r>
            <a:endParaRPr lang="ru-RU" sz="1600" b="1" dirty="0">
              <a:solidFill>
                <a:schemeClr val="bg1"/>
              </a:solidFill>
            </a:endParaRPr>
          </a:p>
        </p:txBody>
      </p:sp>
      <p:sp>
        <p:nvSpPr>
          <p:cNvPr id="52" name="Овал 22"/>
          <p:cNvSpPr/>
          <p:nvPr/>
        </p:nvSpPr>
        <p:spPr>
          <a:xfrm>
            <a:off x="1259857" y="228882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23"/>
          <p:cNvSpPr/>
          <p:nvPr/>
        </p:nvSpPr>
        <p:spPr>
          <a:xfrm>
            <a:off x="1173831" y="2514600"/>
            <a:ext cx="1086452" cy="584775"/>
          </a:xfrm>
          <a:prstGeom prst="rect">
            <a:avLst/>
          </a:prstGeom>
        </p:spPr>
        <p:txBody>
          <a:bodyPr wrap="none">
            <a:spAutoFit/>
          </a:bodyPr>
          <a:lstStyle/>
          <a:p>
            <a:pPr algn="ctr"/>
            <a:r>
              <a:rPr lang="en-US" sz="1600" b="1" dirty="0" smtClean="0">
                <a:solidFill>
                  <a:schemeClr val="bg1"/>
                </a:solidFill>
              </a:rPr>
              <a:t>Northwest</a:t>
            </a:r>
          </a:p>
          <a:p>
            <a:pPr algn="ctr"/>
            <a:r>
              <a:rPr lang="en-US" sz="1600" b="1" dirty="0" smtClean="0">
                <a:solidFill>
                  <a:schemeClr val="bg1"/>
                </a:solidFill>
              </a:rPr>
              <a:t>5%</a:t>
            </a:r>
            <a:endParaRPr lang="ru-RU" sz="1600" b="1" dirty="0">
              <a:solidFill>
                <a:schemeClr val="bg1"/>
              </a:solidFill>
            </a:endParaRPr>
          </a:p>
        </p:txBody>
      </p:sp>
      <p:sp>
        <p:nvSpPr>
          <p:cNvPr id="54" name="5-конечная звезда 1"/>
          <p:cNvSpPr/>
          <p:nvPr/>
        </p:nvSpPr>
        <p:spPr>
          <a:xfrm>
            <a:off x="2175506" y="3070630"/>
            <a:ext cx="541977"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5-конечная звезда 25"/>
          <p:cNvSpPr/>
          <p:nvPr/>
        </p:nvSpPr>
        <p:spPr>
          <a:xfrm>
            <a:off x="5448132" y="4259641"/>
            <a:ext cx="541977"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5-конечная звезда 26"/>
          <p:cNvSpPr/>
          <p:nvPr/>
        </p:nvSpPr>
        <p:spPr>
          <a:xfrm>
            <a:off x="3647073" y="3264187"/>
            <a:ext cx="541977"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5-конечная звезда 27"/>
          <p:cNvSpPr/>
          <p:nvPr/>
        </p:nvSpPr>
        <p:spPr>
          <a:xfrm>
            <a:off x="2732673" y="2420888"/>
            <a:ext cx="541977"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28"/>
          <p:cNvSpPr/>
          <p:nvPr/>
        </p:nvSpPr>
        <p:spPr>
          <a:xfrm>
            <a:off x="1100364" y="1772816"/>
            <a:ext cx="1720792" cy="369332"/>
          </a:xfrm>
          <a:prstGeom prst="rect">
            <a:avLst/>
          </a:prstGeom>
        </p:spPr>
        <p:txBody>
          <a:bodyPr wrap="none">
            <a:spAutoFit/>
          </a:bodyPr>
          <a:lstStyle/>
          <a:p>
            <a:r>
              <a:rPr lang="en-US" dirty="0" err="1" smtClean="0">
                <a:latin typeface="Trebuchet MS" pitchFamily="34" charset="0"/>
              </a:rPr>
              <a:t>Timan</a:t>
            </a:r>
            <a:r>
              <a:rPr lang="en-US" dirty="0" smtClean="0">
                <a:latin typeface="Trebuchet MS" pitchFamily="34" charset="0"/>
              </a:rPr>
              <a:t>-Pechora</a:t>
            </a:r>
            <a:endParaRPr lang="ru-RU" dirty="0"/>
          </a:p>
        </p:txBody>
      </p:sp>
      <p:sp>
        <p:nvSpPr>
          <p:cNvPr id="59" name="Прямоугольник 29"/>
          <p:cNvSpPr/>
          <p:nvPr/>
        </p:nvSpPr>
        <p:spPr>
          <a:xfrm>
            <a:off x="2717483" y="2104161"/>
            <a:ext cx="1717137" cy="369332"/>
          </a:xfrm>
          <a:prstGeom prst="rect">
            <a:avLst/>
          </a:prstGeom>
        </p:spPr>
        <p:txBody>
          <a:bodyPr wrap="none">
            <a:spAutoFit/>
          </a:bodyPr>
          <a:lstStyle/>
          <a:p>
            <a:r>
              <a:rPr lang="en-US" dirty="0" smtClean="0">
                <a:latin typeface="Trebuchet MS" pitchFamily="34" charset="0"/>
              </a:rPr>
              <a:t>Arctic offshore</a:t>
            </a:r>
            <a:endParaRPr lang="ru-RU" dirty="0"/>
          </a:p>
        </p:txBody>
      </p:sp>
      <p:sp>
        <p:nvSpPr>
          <p:cNvPr id="60" name="Прямоугольник 30"/>
          <p:cNvSpPr/>
          <p:nvPr/>
        </p:nvSpPr>
        <p:spPr>
          <a:xfrm>
            <a:off x="4589563" y="1588150"/>
            <a:ext cx="798039" cy="369332"/>
          </a:xfrm>
          <a:prstGeom prst="rect">
            <a:avLst/>
          </a:prstGeom>
        </p:spPr>
        <p:txBody>
          <a:bodyPr wrap="none">
            <a:spAutoFit/>
          </a:bodyPr>
          <a:lstStyle/>
          <a:p>
            <a:r>
              <a:rPr lang="en-US" dirty="0" err="1" smtClean="0">
                <a:latin typeface="Trebuchet MS" pitchFamily="34" charset="0"/>
              </a:rPr>
              <a:t>Yamal</a:t>
            </a:r>
            <a:endParaRPr lang="ru-RU" dirty="0"/>
          </a:p>
        </p:txBody>
      </p:sp>
      <p:sp>
        <p:nvSpPr>
          <p:cNvPr id="61" name="Прямоугольник 31"/>
          <p:cNvSpPr/>
          <p:nvPr/>
        </p:nvSpPr>
        <p:spPr>
          <a:xfrm>
            <a:off x="5676336" y="5672138"/>
            <a:ext cx="1391728" cy="369332"/>
          </a:xfrm>
          <a:prstGeom prst="rect">
            <a:avLst/>
          </a:prstGeom>
        </p:spPr>
        <p:txBody>
          <a:bodyPr wrap="none">
            <a:spAutoFit/>
          </a:bodyPr>
          <a:lstStyle/>
          <a:p>
            <a:r>
              <a:rPr lang="en-US" dirty="0" smtClean="0">
                <a:latin typeface="Trebuchet MS" pitchFamily="34" charset="0"/>
              </a:rPr>
              <a:t>East Siberia</a:t>
            </a:r>
            <a:endParaRPr lang="ru-RU" dirty="0"/>
          </a:p>
        </p:txBody>
      </p:sp>
      <p:cxnSp>
        <p:nvCxnSpPr>
          <p:cNvPr id="62" name="Прямая соединительная линия 9"/>
          <p:cNvCxnSpPr/>
          <p:nvPr/>
        </p:nvCxnSpPr>
        <p:spPr>
          <a:xfrm flipV="1">
            <a:off x="3918061" y="1957482"/>
            <a:ext cx="1070521" cy="156891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11"/>
          <p:cNvCxnSpPr/>
          <p:nvPr/>
        </p:nvCxnSpPr>
        <p:spPr>
          <a:xfrm flipV="1">
            <a:off x="3003662" y="2420888"/>
            <a:ext cx="270988"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2048"/>
          <p:cNvCxnSpPr/>
          <p:nvPr/>
        </p:nvCxnSpPr>
        <p:spPr>
          <a:xfrm flipH="1" flipV="1">
            <a:off x="2174257" y="2104161"/>
            <a:ext cx="272237" cy="11907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2053"/>
          <p:cNvCxnSpPr/>
          <p:nvPr/>
        </p:nvCxnSpPr>
        <p:spPr>
          <a:xfrm flipH="1" flipV="1">
            <a:off x="841175" y="2142148"/>
            <a:ext cx="1714601" cy="14667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39"/>
          <p:cNvCxnSpPr/>
          <p:nvPr/>
        </p:nvCxnSpPr>
        <p:spPr>
          <a:xfrm flipV="1">
            <a:off x="3918061" y="1268763"/>
            <a:ext cx="2886187" cy="180186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44"/>
          <p:cNvCxnSpPr/>
          <p:nvPr/>
        </p:nvCxnSpPr>
        <p:spPr>
          <a:xfrm>
            <a:off x="5743562" y="4534181"/>
            <a:ext cx="2428838" cy="37770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47"/>
          <p:cNvCxnSpPr/>
          <p:nvPr/>
        </p:nvCxnSpPr>
        <p:spPr>
          <a:xfrm>
            <a:off x="5743562" y="4534181"/>
            <a:ext cx="916670" cy="911043"/>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5"/>
          <p:cNvCxnSpPr/>
          <p:nvPr/>
        </p:nvCxnSpPr>
        <p:spPr>
          <a:xfrm>
            <a:off x="5719120" y="4488241"/>
            <a:ext cx="482777" cy="127623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43"/>
          <p:cNvCxnSpPr/>
          <p:nvPr/>
        </p:nvCxnSpPr>
        <p:spPr>
          <a:xfrm>
            <a:off x="3995936" y="3527830"/>
            <a:ext cx="1800200" cy="1006351"/>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Прямоугольник 13"/>
          <p:cNvSpPr/>
          <p:nvPr/>
        </p:nvSpPr>
        <p:spPr>
          <a:xfrm>
            <a:off x="4520859" y="3861048"/>
            <a:ext cx="840295" cy="923330"/>
          </a:xfrm>
          <a:prstGeom prst="rect">
            <a:avLst/>
          </a:prstGeom>
        </p:spPr>
        <p:txBody>
          <a:bodyPr wrap="none">
            <a:spAutoFit/>
          </a:bodyPr>
          <a:lstStyle/>
          <a:p>
            <a:pPr algn="ctr"/>
            <a:r>
              <a:rPr lang="en-US" b="1" dirty="0" smtClean="0">
                <a:solidFill>
                  <a:schemeClr val="bg1"/>
                </a:solidFill>
              </a:rPr>
              <a:t>East</a:t>
            </a:r>
          </a:p>
          <a:p>
            <a:pPr algn="ctr"/>
            <a:r>
              <a:rPr lang="en-US" b="1" dirty="0" smtClean="0">
                <a:solidFill>
                  <a:schemeClr val="bg1"/>
                </a:solidFill>
              </a:rPr>
              <a:t>Siberia</a:t>
            </a:r>
          </a:p>
          <a:p>
            <a:pPr algn="ctr"/>
            <a:r>
              <a:rPr lang="en-US" b="1" dirty="0">
                <a:solidFill>
                  <a:schemeClr val="bg1"/>
                </a:solidFill>
              </a:rPr>
              <a:t>9</a:t>
            </a:r>
            <a:r>
              <a:rPr lang="en-US" b="1" dirty="0" smtClean="0">
                <a:solidFill>
                  <a:schemeClr val="bg1"/>
                </a:solidFill>
              </a:rPr>
              <a:t>%</a:t>
            </a:r>
            <a:endParaRPr lang="ru-RU" b="1" dirty="0">
              <a:solidFill>
                <a:schemeClr val="bg1"/>
              </a:solidFill>
            </a:endParaRPr>
          </a:p>
        </p:txBody>
      </p:sp>
      <p:sp>
        <p:nvSpPr>
          <p:cNvPr id="34" name="Footer Placeholder 3"/>
          <p:cNvSpPr>
            <a:spLocks noGrp="1"/>
          </p:cNvSpPr>
          <p:nvPr>
            <p:ph type="ftr" sz="quarter" idx="10"/>
          </p:nvPr>
        </p:nvSpPr>
        <p:spPr>
          <a:xfrm>
            <a:off x="3124200" y="6264275"/>
            <a:ext cx="3200400" cy="365125"/>
          </a:xfrm>
        </p:spPr>
        <p:txBody>
          <a:bodyPr>
            <a:normAutofit/>
          </a:bodyPr>
          <a:lstStyle/>
          <a:p>
            <a:pPr marL="0" indent="0">
              <a:buNone/>
            </a:pPr>
            <a:r>
              <a:rPr lang="en-US" sz="800" dirty="0">
                <a:solidFill>
                  <a:srgbClr val="636463"/>
                </a:solidFill>
              </a:rPr>
              <a:t>Copyright © </a:t>
            </a:r>
            <a:r>
              <a:rPr lang="en-US" sz="800" dirty="0" smtClean="0">
                <a:solidFill>
                  <a:srgbClr val="636463"/>
                </a:solidFill>
              </a:rPr>
              <a:t>2016 </a:t>
            </a:r>
            <a:r>
              <a:rPr lang="en-US" sz="800" dirty="0">
                <a:solidFill>
                  <a:srgbClr val="636463"/>
                </a:solidFill>
              </a:rPr>
              <a:t>Argus Media </a:t>
            </a:r>
            <a:r>
              <a:rPr lang="en-US" sz="800" dirty="0" smtClean="0">
                <a:solidFill>
                  <a:srgbClr val="636463"/>
                </a:solidFill>
              </a:rPr>
              <a:t>group. </a:t>
            </a:r>
            <a:r>
              <a:rPr lang="en-US" sz="800" dirty="0">
                <a:solidFill>
                  <a:srgbClr val="636463"/>
                </a:solidFill>
              </a:rPr>
              <a:t>All rights reserved.</a:t>
            </a:r>
          </a:p>
        </p:txBody>
      </p:sp>
    </p:spTree>
    <p:extLst>
      <p:ext uri="{BB962C8B-B14F-4D97-AF65-F5344CB8AC3E}">
        <p14:creationId xmlns:p14="http://schemas.microsoft.com/office/powerpoint/2010/main" val="2093611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Argus-linked ESPO exports are on the rise</a:t>
            </a:r>
            <a:endParaRPr lang="en-US" dirty="0"/>
          </a:p>
        </p:txBody>
      </p:sp>
      <p:grpSp>
        <p:nvGrpSpPr>
          <p:cNvPr id="12" name="Группа 35"/>
          <p:cNvGrpSpPr/>
          <p:nvPr/>
        </p:nvGrpSpPr>
        <p:grpSpPr>
          <a:xfrm>
            <a:off x="0" y="1591946"/>
            <a:ext cx="9144000" cy="4189412"/>
            <a:chOff x="0" y="1591946"/>
            <a:chExt cx="9144000" cy="4189412"/>
          </a:xfrm>
        </p:grpSpPr>
        <p:graphicFrame>
          <p:nvGraphicFramePr>
            <p:cNvPr id="14" name="Object 3"/>
            <p:cNvGraphicFramePr>
              <a:graphicFrameLocks noChangeAspect="1"/>
            </p:cNvGraphicFramePr>
            <p:nvPr>
              <p:extLst>
                <p:ext uri="{D42A27DB-BD31-4B8C-83A1-F6EECF244321}">
                  <p14:modId xmlns:p14="http://schemas.microsoft.com/office/powerpoint/2010/main" val="3439855043"/>
                </p:ext>
              </p:extLst>
            </p:nvPr>
          </p:nvGraphicFramePr>
          <p:xfrm>
            <a:off x="0" y="1591946"/>
            <a:ext cx="9144000" cy="4189412"/>
          </p:xfrm>
          <a:graphic>
            <a:graphicData uri="http://schemas.openxmlformats.org/presentationml/2006/ole">
              <mc:AlternateContent xmlns:mc="http://schemas.openxmlformats.org/markup-compatibility/2006">
                <mc:Choice xmlns:v="urn:schemas-microsoft-com:vml" Requires="v">
                  <p:oleObj spid="_x0000_s1033" name="Image" r:id="rId3" imgW="12698413" imgH="5815873" progId="Photoshop.Image.9">
                    <p:embed/>
                  </p:oleObj>
                </mc:Choice>
                <mc:Fallback>
                  <p:oleObj name="Image" r:id="rId3" imgW="12698413" imgH="5815873"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91946"/>
                          <a:ext cx="914400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Line 4"/>
            <p:cNvSpPr>
              <a:spLocks noChangeShapeType="1"/>
            </p:cNvSpPr>
            <p:nvPr/>
          </p:nvSpPr>
          <p:spPr bwMode="auto">
            <a:xfrm>
              <a:off x="1617786" y="1591947"/>
              <a:ext cx="506290" cy="757554"/>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5"/>
            <p:cNvSpPr>
              <a:spLocks noChangeShapeType="1"/>
            </p:cNvSpPr>
            <p:nvPr/>
          </p:nvSpPr>
          <p:spPr bwMode="auto">
            <a:xfrm>
              <a:off x="612776" y="1700213"/>
              <a:ext cx="719138" cy="865188"/>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6"/>
            <p:cNvSpPr>
              <a:spLocks noChangeShapeType="1"/>
            </p:cNvSpPr>
            <p:nvPr/>
          </p:nvSpPr>
          <p:spPr bwMode="auto">
            <a:xfrm>
              <a:off x="28411" y="2644775"/>
              <a:ext cx="1224409" cy="54530"/>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7"/>
            <p:cNvSpPr>
              <a:spLocks noChangeShapeType="1"/>
            </p:cNvSpPr>
            <p:nvPr/>
          </p:nvSpPr>
          <p:spPr bwMode="auto">
            <a:xfrm flipV="1">
              <a:off x="202223" y="3357562"/>
              <a:ext cx="1345590" cy="232807"/>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8"/>
            <p:cNvSpPr>
              <a:spLocks noChangeShapeType="1"/>
            </p:cNvSpPr>
            <p:nvPr/>
          </p:nvSpPr>
          <p:spPr bwMode="auto">
            <a:xfrm flipV="1">
              <a:off x="7524750" y="4149725"/>
              <a:ext cx="0" cy="792163"/>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 name="Line 9"/>
            <p:cNvSpPr>
              <a:spLocks noChangeShapeType="1"/>
            </p:cNvSpPr>
            <p:nvPr/>
          </p:nvSpPr>
          <p:spPr bwMode="auto">
            <a:xfrm flipH="1" flipV="1">
              <a:off x="7524750" y="4292600"/>
              <a:ext cx="1295400" cy="1008063"/>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Rectangle 10"/>
            <p:cNvSpPr>
              <a:spLocks noChangeArrowheads="1"/>
            </p:cNvSpPr>
            <p:nvPr/>
          </p:nvSpPr>
          <p:spPr bwMode="auto">
            <a:xfrm>
              <a:off x="1870931" y="2275443"/>
              <a:ext cx="2590774"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tx1">
                      <a:lumMod val="65000"/>
                      <a:lumOff val="35000"/>
                    </a:schemeClr>
                  </a:solidFill>
                  <a:latin typeface="Trebuchet MS" pitchFamily="34" charset="0"/>
                </a:rPr>
                <a:t>Baltic ports </a:t>
              </a:r>
              <a:r>
                <a:rPr lang="en-US" dirty="0">
                  <a:solidFill>
                    <a:schemeClr val="tx1">
                      <a:lumMod val="65000"/>
                      <a:lumOff val="35000"/>
                    </a:schemeClr>
                  </a:solidFill>
                  <a:latin typeface="Trebuchet MS" pitchFamily="34" charset="0"/>
                </a:rPr>
                <a:t>– </a:t>
              </a:r>
              <a:r>
                <a:rPr lang="ru-RU" dirty="0" smtClean="0">
                  <a:solidFill>
                    <a:schemeClr val="tx1">
                      <a:lumMod val="65000"/>
                      <a:lumOff val="35000"/>
                    </a:schemeClr>
                  </a:solidFill>
                  <a:latin typeface="Trebuchet MS" pitchFamily="34" charset="0"/>
                </a:rPr>
                <a:t>7</a:t>
              </a:r>
              <a:r>
                <a:rPr lang="en-US" dirty="0" smtClean="0">
                  <a:solidFill>
                    <a:schemeClr val="tx1">
                      <a:lumMod val="65000"/>
                      <a:lumOff val="35000"/>
                    </a:schemeClr>
                  </a:solidFill>
                  <a:latin typeface="Trebuchet MS" pitchFamily="34" charset="0"/>
                </a:rPr>
                <a:t>1.8</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endParaRPr lang="ru-RU" dirty="0">
                <a:solidFill>
                  <a:schemeClr val="tx1">
                    <a:lumMod val="65000"/>
                    <a:lumOff val="35000"/>
                  </a:schemeClr>
                </a:solidFill>
                <a:latin typeface="Trebuchet MS" pitchFamily="34" charset="0"/>
              </a:endParaRPr>
            </a:p>
          </p:txBody>
        </p:sp>
        <p:sp>
          <p:nvSpPr>
            <p:cNvPr id="22" name="Rectangle 11"/>
            <p:cNvSpPr>
              <a:spLocks noChangeArrowheads="1"/>
            </p:cNvSpPr>
            <p:nvPr/>
          </p:nvSpPr>
          <p:spPr bwMode="auto">
            <a:xfrm>
              <a:off x="1455285" y="3221038"/>
              <a:ext cx="2383986"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tx1">
                      <a:lumMod val="65000"/>
                      <a:lumOff val="35000"/>
                    </a:schemeClr>
                  </a:solidFill>
                  <a:latin typeface="Trebuchet MS" pitchFamily="34" charset="0"/>
                </a:rPr>
                <a:t>Black Sea</a:t>
              </a:r>
              <a:r>
                <a:rPr lang="ru-RU" dirty="0" smtClean="0">
                  <a:solidFill>
                    <a:schemeClr val="tx1">
                      <a:lumMod val="65000"/>
                      <a:lumOff val="35000"/>
                    </a:schemeClr>
                  </a:solidFill>
                  <a:latin typeface="Trebuchet MS" pitchFamily="34" charset="0"/>
                </a:rPr>
                <a:t> </a:t>
              </a:r>
              <a:r>
                <a:rPr lang="ru-RU" dirty="0">
                  <a:solidFill>
                    <a:schemeClr val="tx1">
                      <a:lumMod val="65000"/>
                      <a:lumOff val="35000"/>
                    </a:schemeClr>
                  </a:solidFill>
                  <a:latin typeface="Trebuchet MS" pitchFamily="34" charset="0"/>
                </a:rPr>
                <a:t>– </a:t>
              </a:r>
              <a:r>
                <a:rPr lang="ru-RU" dirty="0" smtClean="0">
                  <a:solidFill>
                    <a:schemeClr val="tx1">
                      <a:lumMod val="65000"/>
                      <a:lumOff val="35000"/>
                    </a:schemeClr>
                  </a:solidFill>
                  <a:latin typeface="Trebuchet MS" pitchFamily="34" charset="0"/>
                </a:rPr>
                <a:t>3</a:t>
              </a:r>
              <a:r>
                <a:rPr lang="en-US" dirty="0" smtClean="0">
                  <a:solidFill>
                    <a:schemeClr val="tx1">
                      <a:lumMod val="65000"/>
                      <a:lumOff val="35000"/>
                    </a:schemeClr>
                  </a:solidFill>
                  <a:latin typeface="Trebuchet MS" pitchFamily="34" charset="0"/>
                </a:rPr>
                <a:t>4.1</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endParaRPr lang="ru-RU" dirty="0">
                <a:solidFill>
                  <a:schemeClr val="tx1">
                    <a:lumMod val="65000"/>
                    <a:lumOff val="35000"/>
                  </a:schemeClr>
                </a:solidFill>
                <a:latin typeface="Trebuchet MS" pitchFamily="34" charset="0"/>
              </a:endParaRPr>
            </a:p>
          </p:txBody>
        </p:sp>
        <p:sp>
          <p:nvSpPr>
            <p:cNvPr id="23" name="Rectangle 12"/>
            <p:cNvSpPr>
              <a:spLocks noChangeArrowheads="1"/>
            </p:cNvSpPr>
            <p:nvPr/>
          </p:nvSpPr>
          <p:spPr bwMode="auto">
            <a:xfrm>
              <a:off x="1281395" y="2797989"/>
              <a:ext cx="3153427"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chemeClr val="tx1">
                      <a:lumMod val="65000"/>
                      <a:lumOff val="35000"/>
                    </a:schemeClr>
                  </a:solidFill>
                  <a:latin typeface="Trebuchet MS" pitchFamily="34" charset="0"/>
                </a:rPr>
                <a:t>Druzhba</a:t>
              </a:r>
              <a:r>
                <a:rPr lang="en-US" dirty="0" smtClean="0">
                  <a:solidFill>
                    <a:schemeClr val="tx1">
                      <a:lumMod val="65000"/>
                      <a:lumOff val="35000"/>
                    </a:schemeClr>
                  </a:solidFill>
                  <a:latin typeface="Trebuchet MS" pitchFamily="34" charset="0"/>
                </a:rPr>
                <a:t> pipeline </a:t>
              </a:r>
              <a:r>
                <a:rPr lang="en-US" dirty="0">
                  <a:solidFill>
                    <a:schemeClr val="tx1">
                      <a:lumMod val="65000"/>
                      <a:lumOff val="35000"/>
                    </a:schemeClr>
                  </a:solidFill>
                  <a:latin typeface="Trebuchet MS" pitchFamily="34" charset="0"/>
                </a:rPr>
                <a:t>– </a:t>
              </a:r>
              <a:r>
                <a:rPr lang="ru-RU" dirty="0" smtClean="0">
                  <a:solidFill>
                    <a:schemeClr val="tx1">
                      <a:lumMod val="65000"/>
                      <a:lumOff val="35000"/>
                    </a:schemeClr>
                  </a:solidFill>
                  <a:latin typeface="Trebuchet MS" pitchFamily="34" charset="0"/>
                </a:rPr>
                <a:t>5</a:t>
              </a:r>
              <a:r>
                <a:rPr lang="en-US" dirty="0" smtClean="0">
                  <a:solidFill>
                    <a:schemeClr val="tx1">
                      <a:lumMod val="65000"/>
                      <a:lumOff val="35000"/>
                    </a:schemeClr>
                  </a:solidFill>
                  <a:latin typeface="Trebuchet MS" pitchFamily="34" charset="0"/>
                </a:rPr>
                <a:t>3.9</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endParaRPr lang="ru-RU" dirty="0">
                <a:solidFill>
                  <a:schemeClr val="tx1">
                    <a:lumMod val="65000"/>
                    <a:lumOff val="35000"/>
                  </a:schemeClr>
                </a:solidFill>
                <a:latin typeface="Trebuchet MS" pitchFamily="34" charset="0"/>
              </a:endParaRPr>
            </a:p>
          </p:txBody>
        </p:sp>
        <p:sp>
          <p:nvSpPr>
            <p:cNvPr id="24" name="Rectangle 13"/>
            <p:cNvSpPr>
              <a:spLocks noChangeArrowheads="1"/>
            </p:cNvSpPr>
            <p:nvPr/>
          </p:nvSpPr>
          <p:spPr bwMode="auto">
            <a:xfrm>
              <a:off x="5274191" y="4327526"/>
              <a:ext cx="177805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tx1">
                      <a:lumMod val="65000"/>
                      <a:lumOff val="35000"/>
                    </a:schemeClr>
                  </a:solidFill>
                  <a:latin typeface="Trebuchet MS" pitchFamily="34" charset="0"/>
                </a:rPr>
                <a:t>China </a:t>
              </a:r>
              <a:r>
                <a:rPr lang="en-US" dirty="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23</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p>
          </p:txBody>
        </p:sp>
        <p:sp>
          <p:nvSpPr>
            <p:cNvPr id="25" name="Rectangle 14"/>
            <p:cNvSpPr>
              <a:spLocks noChangeArrowheads="1"/>
            </p:cNvSpPr>
            <p:nvPr/>
          </p:nvSpPr>
          <p:spPr bwMode="auto">
            <a:xfrm>
              <a:off x="6481414" y="3862388"/>
              <a:ext cx="2272545"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tx1">
                      <a:lumMod val="65000"/>
                      <a:lumOff val="35000"/>
                    </a:schemeClr>
                  </a:solidFill>
                  <a:latin typeface="Trebuchet MS" pitchFamily="34" charset="0"/>
                </a:rPr>
                <a:t>Kozmino</a:t>
              </a:r>
              <a:r>
                <a:rPr lang="ru-RU" dirty="0" smtClean="0">
                  <a:solidFill>
                    <a:schemeClr val="tx1">
                      <a:lumMod val="65000"/>
                      <a:lumOff val="35000"/>
                    </a:schemeClr>
                  </a:solidFill>
                  <a:latin typeface="Trebuchet MS" pitchFamily="34" charset="0"/>
                </a:rPr>
                <a:t> </a:t>
              </a:r>
              <a:r>
                <a:rPr lang="ru-RU" dirty="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30.4</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endParaRPr lang="ru-RU" dirty="0">
                <a:solidFill>
                  <a:schemeClr val="tx1">
                    <a:lumMod val="65000"/>
                    <a:lumOff val="35000"/>
                  </a:schemeClr>
                </a:solidFill>
                <a:latin typeface="Trebuchet MS" pitchFamily="34" charset="0"/>
              </a:endParaRPr>
            </a:p>
          </p:txBody>
        </p:sp>
        <p:sp>
          <p:nvSpPr>
            <p:cNvPr id="26" name="Rectangle 15"/>
            <p:cNvSpPr>
              <a:spLocks noChangeArrowheads="1"/>
            </p:cNvSpPr>
            <p:nvPr/>
          </p:nvSpPr>
          <p:spPr bwMode="auto">
            <a:xfrm>
              <a:off x="5527460" y="3427374"/>
              <a:ext cx="3114955"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tx1">
                      <a:lumMod val="65000"/>
                      <a:lumOff val="35000"/>
                    </a:schemeClr>
                  </a:solidFill>
                  <a:latin typeface="Trebuchet MS" pitchFamily="34" charset="0"/>
                </a:rPr>
                <a:t>Sakhalin</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projects</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15.4</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endParaRPr lang="ru-RU" dirty="0">
                <a:solidFill>
                  <a:schemeClr val="tx1">
                    <a:lumMod val="65000"/>
                    <a:lumOff val="35000"/>
                  </a:schemeClr>
                </a:solidFill>
                <a:latin typeface="Trebuchet MS" pitchFamily="34" charset="0"/>
              </a:endParaRPr>
            </a:p>
          </p:txBody>
        </p:sp>
        <p:sp>
          <p:nvSpPr>
            <p:cNvPr id="27" name="Line 16"/>
            <p:cNvSpPr>
              <a:spLocks noChangeShapeType="1"/>
            </p:cNvSpPr>
            <p:nvPr/>
          </p:nvSpPr>
          <p:spPr bwMode="auto">
            <a:xfrm flipH="1" flipV="1">
              <a:off x="8837097" y="3686652"/>
              <a:ext cx="250825" cy="1152525"/>
            </a:xfrm>
            <a:prstGeom prst="line">
              <a:avLst/>
            </a:prstGeom>
            <a:noFill/>
            <a:ln w="889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 name="Rectangle 11"/>
            <p:cNvSpPr>
              <a:spLocks noChangeArrowheads="1"/>
            </p:cNvSpPr>
            <p:nvPr/>
          </p:nvSpPr>
          <p:spPr bwMode="auto">
            <a:xfrm>
              <a:off x="2335404" y="4039117"/>
              <a:ext cx="1580882"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chemeClr val="tx1">
                      <a:lumMod val="65000"/>
                      <a:lumOff val="35000"/>
                    </a:schemeClr>
                  </a:solidFill>
                  <a:latin typeface="Trebuchet MS" pitchFamily="34" charset="0"/>
                </a:rPr>
                <a:t>FSU </a:t>
              </a:r>
              <a:r>
                <a:rPr lang="ru-RU" dirty="0" smtClean="0">
                  <a:solidFill>
                    <a:schemeClr val="tx1">
                      <a:lumMod val="65000"/>
                      <a:lumOff val="35000"/>
                    </a:schemeClr>
                  </a:solidFill>
                  <a:latin typeface="Trebuchet MS" pitchFamily="34" charset="0"/>
                </a:rPr>
                <a:t>– 2</a:t>
              </a:r>
              <a:r>
                <a:rPr lang="en-US" dirty="0" smtClean="0">
                  <a:solidFill>
                    <a:schemeClr val="tx1">
                      <a:lumMod val="65000"/>
                      <a:lumOff val="35000"/>
                    </a:schemeClr>
                  </a:solidFill>
                  <a:latin typeface="Trebuchet MS" pitchFamily="34" charset="0"/>
                </a:rPr>
                <a:t>3</a:t>
              </a:r>
              <a:r>
                <a:rPr lang="ru-RU" dirty="0" smtClean="0">
                  <a:solidFill>
                    <a:schemeClr val="tx1">
                      <a:lumMod val="65000"/>
                      <a:lumOff val="35000"/>
                    </a:schemeClr>
                  </a:solidFill>
                  <a:latin typeface="Trebuchet MS" pitchFamily="34" charset="0"/>
                </a:rPr>
                <a:t> </a:t>
              </a:r>
              <a:r>
                <a:rPr lang="en-US" dirty="0" smtClean="0">
                  <a:solidFill>
                    <a:schemeClr val="tx1">
                      <a:lumMod val="65000"/>
                      <a:lumOff val="35000"/>
                    </a:schemeClr>
                  </a:solidFill>
                  <a:latin typeface="Trebuchet MS" pitchFamily="34" charset="0"/>
                </a:rPr>
                <a:t>mn t</a:t>
              </a:r>
              <a:endParaRPr lang="ru-RU" dirty="0">
                <a:solidFill>
                  <a:schemeClr val="tx1">
                    <a:lumMod val="65000"/>
                    <a:lumOff val="35000"/>
                  </a:schemeClr>
                </a:solidFill>
                <a:latin typeface="Trebuchet MS" pitchFamily="34" charset="0"/>
              </a:endParaRPr>
            </a:p>
          </p:txBody>
        </p:sp>
      </p:grpSp>
      <p:sp>
        <p:nvSpPr>
          <p:cNvPr id="29" name="Овал 1"/>
          <p:cNvSpPr/>
          <p:nvPr/>
        </p:nvSpPr>
        <p:spPr>
          <a:xfrm>
            <a:off x="5081954" y="3014108"/>
            <a:ext cx="4005968" cy="249867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0" name="Овал 20"/>
          <p:cNvSpPr/>
          <p:nvPr/>
        </p:nvSpPr>
        <p:spPr>
          <a:xfrm>
            <a:off x="1075986" y="1828800"/>
            <a:ext cx="4005968" cy="26833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31" name="Прямая со стрелкой 3"/>
          <p:cNvCxnSpPr>
            <a:stCxn id="29" idx="0"/>
          </p:cNvCxnSpPr>
          <p:nvPr/>
        </p:nvCxnSpPr>
        <p:spPr>
          <a:xfrm flipV="1">
            <a:off x="7084938" y="1230924"/>
            <a:ext cx="0" cy="178318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2" name="Прямая со стрелкой 23"/>
          <p:cNvCxnSpPr/>
          <p:nvPr/>
        </p:nvCxnSpPr>
        <p:spPr>
          <a:xfrm>
            <a:off x="2975329" y="4482611"/>
            <a:ext cx="0" cy="1575289"/>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3" name="Прямоугольник 28"/>
          <p:cNvSpPr/>
          <p:nvPr/>
        </p:nvSpPr>
        <p:spPr>
          <a:xfrm>
            <a:off x="6683078" y="861592"/>
            <a:ext cx="1435008" cy="369332"/>
          </a:xfrm>
          <a:prstGeom prst="rect">
            <a:avLst/>
          </a:prstGeom>
        </p:spPr>
        <p:txBody>
          <a:bodyPr wrap="none">
            <a:spAutoFit/>
          </a:bodyPr>
          <a:lstStyle/>
          <a:p>
            <a:r>
              <a:rPr lang="en-US" b="1" dirty="0" smtClean="0">
                <a:solidFill>
                  <a:schemeClr val="tx1">
                    <a:lumMod val="65000"/>
                    <a:lumOff val="35000"/>
                  </a:schemeClr>
                </a:solidFill>
                <a:latin typeface="Trebuchet MS" pitchFamily="34" charset="0"/>
              </a:rPr>
              <a:t>ESPO/Dubai</a:t>
            </a:r>
            <a:endParaRPr lang="ru-RU" b="1" dirty="0">
              <a:solidFill>
                <a:schemeClr val="tx1">
                  <a:lumMod val="65000"/>
                  <a:lumOff val="35000"/>
                </a:schemeClr>
              </a:solidFill>
            </a:endParaRPr>
          </a:p>
        </p:txBody>
      </p:sp>
      <p:sp>
        <p:nvSpPr>
          <p:cNvPr id="34" name="Прямоугольник 29"/>
          <p:cNvSpPr/>
          <p:nvPr/>
        </p:nvSpPr>
        <p:spPr>
          <a:xfrm>
            <a:off x="2069722" y="5943600"/>
            <a:ext cx="1445396" cy="369332"/>
          </a:xfrm>
          <a:prstGeom prst="rect">
            <a:avLst/>
          </a:prstGeom>
        </p:spPr>
        <p:txBody>
          <a:bodyPr wrap="none">
            <a:spAutoFit/>
          </a:bodyPr>
          <a:lstStyle/>
          <a:p>
            <a:r>
              <a:rPr lang="en-US" b="1" dirty="0" smtClean="0">
                <a:solidFill>
                  <a:schemeClr val="tx1">
                    <a:lumMod val="65000"/>
                    <a:lumOff val="35000"/>
                  </a:schemeClr>
                </a:solidFill>
                <a:latin typeface="Trebuchet MS" pitchFamily="34" charset="0"/>
              </a:rPr>
              <a:t>Urals/Dated</a:t>
            </a:r>
            <a:endParaRPr lang="ru-RU" b="1" dirty="0">
              <a:solidFill>
                <a:schemeClr val="tx1">
                  <a:lumMod val="65000"/>
                  <a:lumOff val="35000"/>
                </a:schemeClr>
              </a:solidFill>
            </a:endParaRPr>
          </a:p>
        </p:txBody>
      </p:sp>
      <p:sp>
        <p:nvSpPr>
          <p:cNvPr id="36" name="Footer Placeholder 3"/>
          <p:cNvSpPr>
            <a:spLocks noGrp="1"/>
          </p:cNvSpPr>
          <p:nvPr>
            <p:ph type="ftr" sz="quarter" idx="10"/>
          </p:nvPr>
        </p:nvSpPr>
        <p:spPr>
          <a:xfrm>
            <a:off x="3124200" y="6264275"/>
            <a:ext cx="3200400" cy="365125"/>
          </a:xfrm>
        </p:spPr>
        <p:txBody>
          <a:bodyPr>
            <a:normAutofit/>
          </a:bodyPr>
          <a:lstStyle/>
          <a:p>
            <a:pPr marL="0" indent="0">
              <a:buNone/>
            </a:pPr>
            <a:r>
              <a:rPr lang="en-US" sz="800" dirty="0">
                <a:solidFill>
                  <a:srgbClr val="636463"/>
                </a:solidFill>
              </a:rPr>
              <a:t>Copyright © </a:t>
            </a:r>
            <a:r>
              <a:rPr lang="en-US" sz="800" dirty="0" smtClean="0">
                <a:solidFill>
                  <a:srgbClr val="636463"/>
                </a:solidFill>
              </a:rPr>
              <a:t>2016 </a:t>
            </a:r>
            <a:r>
              <a:rPr lang="en-US" sz="800" dirty="0">
                <a:solidFill>
                  <a:srgbClr val="636463"/>
                </a:solidFill>
              </a:rPr>
              <a:t>Argus Media </a:t>
            </a:r>
            <a:r>
              <a:rPr lang="en-US" sz="800" dirty="0" smtClean="0">
                <a:solidFill>
                  <a:srgbClr val="636463"/>
                </a:solidFill>
              </a:rPr>
              <a:t>group. </a:t>
            </a:r>
            <a:r>
              <a:rPr lang="en-US" sz="800" dirty="0">
                <a:solidFill>
                  <a:srgbClr val="636463"/>
                </a:solidFill>
              </a:rPr>
              <a:t>All rights reserved.</a:t>
            </a:r>
          </a:p>
        </p:txBody>
      </p:sp>
    </p:spTree>
    <p:extLst>
      <p:ext uri="{BB962C8B-B14F-4D97-AF65-F5344CB8AC3E}">
        <p14:creationId xmlns:p14="http://schemas.microsoft.com/office/powerpoint/2010/main" val="399948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124200" y="6264275"/>
            <a:ext cx="3200400" cy="365125"/>
          </a:xfrm>
        </p:spPr>
        <p:txBody>
          <a:bodyPr>
            <a:normAutofit/>
          </a:bodyPr>
          <a:lstStyle/>
          <a:p>
            <a:pPr marL="0" indent="0">
              <a:buNone/>
            </a:pPr>
            <a:r>
              <a:rPr lang="en-US" sz="800" dirty="0">
                <a:solidFill>
                  <a:srgbClr val="636463"/>
                </a:solidFill>
              </a:rPr>
              <a:t>Copyright © </a:t>
            </a:r>
            <a:r>
              <a:rPr lang="en-US" sz="800" dirty="0" smtClean="0">
                <a:solidFill>
                  <a:srgbClr val="636463"/>
                </a:solidFill>
              </a:rPr>
              <a:t>2016 </a:t>
            </a:r>
            <a:r>
              <a:rPr lang="en-US" sz="800" dirty="0">
                <a:solidFill>
                  <a:srgbClr val="636463"/>
                </a:solidFill>
              </a:rPr>
              <a:t>Argus Media </a:t>
            </a:r>
            <a:r>
              <a:rPr lang="en-US" sz="800" dirty="0" smtClean="0">
                <a:solidFill>
                  <a:srgbClr val="636463"/>
                </a:solidFill>
              </a:rPr>
              <a:t>group. </a:t>
            </a:r>
            <a:r>
              <a:rPr lang="en-US" sz="800" dirty="0">
                <a:solidFill>
                  <a:srgbClr val="636463"/>
                </a:solidFill>
              </a:rPr>
              <a:t>All rights reserved.</a:t>
            </a:r>
          </a:p>
        </p:txBody>
      </p:sp>
      <p:sp>
        <p:nvSpPr>
          <p:cNvPr id="16" name="Content Placeholder 1"/>
          <p:cNvSpPr>
            <a:spLocks noGrp="1"/>
          </p:cNvSpPr>
          <p:nvPr>
            <p:ph sz="half" idx="1"/>
          </p:nvPr>
        </p:nvSpPr>
        <p:spPr>
          <a:xfrm>
            <a:off x="609600" y="1066800"/>
            <a:ext cx="3886200" cy="5181600"/>
          </a:xfrm>
        </p:spPr>
        <p:txBody>
          <a:bodyPr>
            <a:normAutofit lnSpcReduction="10000"/>
          </a:bodyPr>
          <a:lstStyle/>
          <a:p>
            <a:pPr>
              <a:buFont typeface="Arial" charset="0"/>
              <a:buChar char="•"/>
              <a:defRPr/>
            </a:pPr>
            <a:r>
              <a:rPr lang="en-US" sz="1400" dirty="0" smtClean="0"/>
              <a:t>Crude exports </a:t>
            </a:r>
            <a:r>
              <a:rPr lang="en-US" sz="1400" dirty="0"/>
              <a:t>from Russia rose by </a:t>
            </a:r>
            <a:r>
              <a:rPr lang="en-US" sz="1400" dirty="0" smtClean="0"/>
              <a:t>8pc </a:t>
            </a:r>
            <a:r>
              <a:rPr lang="en-US" sz="1400" dirty="0"/>
              <a:t>in 2015 and </a:t>
            </a:r>
            <a:r>
              <a:rPr lang="en-US" sz="1400" dirty="0" smtClean="0"/>
              <a:t>are expected </a:t>
            </a:r>
            <a:r>
              <a:rPr lang="en-US" sz="1400" dirty="0"/>
              <a:t>to </a:t>
            </a:r>
            <a:r>
              <a:rPr lang="en-US" sz="1400" dirty="0" smtClean="0"/>
              <a:t>grow further in 2016. May exports were the highest since 1991.</a:t>
            </a:r>
            <a:endParaRPr lang="en-US" sz="1400" dirty="0"/>
          </a:p>
          <a:p>
            <a:pPr>
              <a:buFont typeface="Arial" charset="0"/>
              <a:buChar char="•"/>
              <a:defRPr/>
            </a:pPr>
            <a:endParaRPr lang="en-US" sz="1400" dirty="0" smtClean="0"/>
          </a:p>
          <a:p>
            <a:pPr>
              <a:buFont typeface="Arial" charset="0"/>
              <a:buChar char="•"/>
              <a:defRPr/>
            </a:pPr>
            <a:r>
              <a:rPr lang="en-US" sz="1400" dirty="0" smtClean="0"/>
              <a:t>Export </a:t>
            </a:r>
            <a:r>
              <a:rPr lang="en-US" sz="1400" dirty="0"/>
              <a:t>supplies increased along all routes </a:t>
            </a:r>
            <a:r>
              <a:rPr lang="en-US" sz="1400" dirty="0" smtClean="0"/>
              <a:t>except via the Black </a:t>
            </a:r>
            <a:r>
              <a:rPr lang="en-US" sz="1400" dirty="0"/>
              <a:t>Sea</a:t>
            </a:r>
          </a:p>
          <a:p>
            <a:pPr>
              <a:buFont typeface="Arial" charset="0"/>
              <a:buChar char="•"/>
              <a:defRPr/>
            </a:pPr>
            <a:endParaRPr lang="en-US" sz="1400" dirty="0" smtClean="0"/>
          </a:p>
          <a:p>
            <a:pPr>
              <a:buFont typeface="Arial" charset="0"/>
              <a:buChar char="•"/>
              <a:defRPr/>
            </a:pPr>
            <a:r>
              <a:rPr lang="en-US" sz="1400" dirty="0" smtClean="0"/>
              <a:t>Production </a:t>
            </a:r>
            <a:r>
              <a:rPr lang="en-US" sz="1400" dirty="0"/>
              <a:t>growth in 2015 </a:t>
            </a:r>
            <a:r>
              <a:rPr lang="en-US" sz="1400" dirty="0" smtClean="0"/>
              <a:t>was the highest since 1991</a:t>
            </a:r>
            <a:endParaRPr lang="en-US" sz="1400" dirty="0"/>
          </a:p>
          <a:p>
            <a:pPr>
              <a:buFont typeface="Arial" charset="0"/>
              <a:buChar char="•"/>
              <a:defRPr/>
            </a:pPr>
            <a:endParaRPr lang="en-US" sz="1400" dirty="0" smtClean="0"/>
          </a:p>
          <a:p>
            <a:pPr>
              <a:buFont typeface="Arial" charset="0"/>
              <a:buChar char="•"/>
              <a:defRPr/>
            </a:pPr>
            <a:r>
              <a:rPr lang="en-US" sz="1400" dirty="0" smtClean="0"/>
              <a:t>Russia </a:t>
            </a:r>
            <a:r>
              <a:rPr lang="en-US" sz="1400" dirty="0"/>
              <a:t>is planning to send 1/3 of</a:t>
            </a:r>
            <a:r>
              <a:rPr lang="ru-RU" sz="1400" dirty="0"/>
              <a:t> </a:t>
            </a:r>
            <a:r>
              <a:rPr lang="en-US" sz="1400" dirty="0"/>
              <a:t>its exports to the east</a:t>
            </a:r>
          </a:p>
          <a:p>
            <a:pPr>
              <a:buFont typeface="Arial" charset="0"/>
              <a:buChar char="•"/>
              <a:defRPr/>
            </a:pPr>
            <a:endParaRPr lang="en-US" sz="1400" dirty="0" smtClean="0"/>
          </a:p>
          <a:p>
            <a:pPr>
              <a:buFont typeface="Arial" charset="0"/>
              <a:buChar char="•"/>
              <a:defRPr/>
            </a:pPr>
            <a:r>
              <a:rPr lang="en-US" sz="1400" dirty="0" smtClean="0"/>
              <a:t>By </a:t>
            </a:r>
            <a:r>
              <a:rPr lang="en-US" sz="1400" dirty="0"/>
              <a:t>20</a:t>
            </a:r>
            <a:r>
              <a:rPr lang="ru-RU" sz="1400" dirty="0"/>
              <a:t>16</a:t>
            </a:r>
            <a:r>
              <a:rPr lang="en-US" sz="1400" dirty="0"/>
              <a:t> ESPO supplies should reach 0.965 mn b/d from </a:t>
            </a:r>
            <a:r>
              <a:rPr lang="ru-RU" sz="1400" dirty="0"/>
              <a:t>0.9</a:t>
            </a:r>
            <a:r>
              <a:rPr lang="en-US" sz="1400" dirty="0"/>
              <a:t>45 mn b/d in 2015</a:t>
            </a:r>
            <a:r>
              <a:rPr lang="ru-RU" sz="1400" dirty="0"/>
              <a:t>. </a:t>
            </a:r>
            <a:r>
              <a:rPr lang="en-US" sz="1400" dirty="0"/>
              <a:t>By 2018 — 1.05 mn </a:t>
            </a:r>
            <a:r>
              <a:rPr lang="en-US" sz="1400" dirty="0" smtClean="0"/>
              <a:t>b/d</a:t>
            </a:r>
            <a:endParaRPr lang="en-US" sz="1400" dirty="0"/>
          </a:p>
          <a:p>
            <a:pPr>
              <a:buFont typeface="Arial" charset="0"/>
              <a:buChar char="•"/>
              <a:defRPr/>
            </a:pPr>
            <a:endParaRPr lang="en-US" sz="1400" dirty="0" smtClean="0"/>
          </a:p>
          <a:p>
            <a:pPr>
              <a:buFont typeface="Arial" charset="0"/>
              <a:buChar char="•"/>
              <a:defRPr/>
            </a:pPr>
            <a:r>
              <a:rPr lang="en-US" sz="1400" dirty="0" smtClean="0"/>
              <a:t>Exports </a:t>
            </a:r>
            <a:r>
              <a:rPr lang="en-US" sz="1400" dirty="0"/>
              <a:t>bypassing </a:t>
            </a:r>
            <a:r>
              <a:rPr lang="en-US" sz="1400" dirty="0" err="1"/>
              <a:t>Transneft</a:t>
            </a:r>
            <a:r>
              <a:rPr lang="en-US" sz="1400" dirty="0"/>
              <a:t> system are increasing with new fields using alternative transportation routes (</a:t>
            </a:r>
            <a:r>
              <a:rPr lang="en-US" sz="1400" dirty="0" err="1"/>
              <a:t>Trebs</a:t>
            </a:r>
            <a:r>
              <a:rPr lang="en-US" sz="1400" dirty="0"/>
              <a:t>/</a:t>
            </a:r>
            <a:r>
              <a:rPr lang="en-US" sz="1400" dirty="0" err="1"/>
              <a:t>Titov</a:t>
            </a:r>
            <a:r>
              <a:rPr lang="en-US" sz="1400" dirty="0"/>
              <a:t>, </a:t>
            </a:r>
            <a:r>
              <a:rPr lang="en-US" sz="1400" dirty="0" err="1"/>
              <a:t>Prirazlomnoye</a:t>
            </a:r>
            <a:r>
              <a:rPr lang="en-US" sz="1400" dirty="0"/>
              <a:t>, </a:t>
            </a:r>
            <a:r>
              <a:rPr lang="en-US" sz="1400" dirty="0" err="1"/>
              <a:t>Novy</a:t>
            </a:r>
            <a:r>
              <a:rPr lang="en-US" sz="1400" dirty="0"/>
              <a:t> Port, Sakhalin fields etc.)</a:t>
            </a:r>
          </a:p>
          <a:p>
            <a:pPr>
              <a:buFont typeface="Arial" charset="0"/>
              <a:buChar char="•"/>
              <a:defRPr/>
            </a:pPr>
            <a:endParaRPr lang="en-US" dirty="0"/>
          </a:p>
          <a:p>
            <a:endParaRPr lang="en-US" dirty="0"/>
          </a:p>
        </p:txBody>
      </p:sp>
      <p:sp>
        <p:nvSpPr>
          <p:cNvPr id="17" name="Title 2"/>
          <p:cNvSpPr>
            <a:spLocks noGrp="1"/>
          </p:cNvSpPr>
          <p:nvPr>
            <p:ph type="title"/>
          </p:nvPr>
        </p:nvSpPr>
        <p:spPr>
          <a:xfrm>
            <a:off x="609600" y="304800"/>
            <a:ext cx="8001000" cy="609600"/>
          </a:xfrm>
        </p:spPr>
        <p:txBody>
          <a:bodyPr>
            <a:normAutofit/>
          </a:bodyPr>
          <a:lstStyle/>
          <a:p>
            <a:r>
              <a:rPr lang="en-US" dirty="0" smtClean="0"/>
              <a:t>Crude exports rising </a:t>
            </a:r>
            <a:r>
              <a:rPr lang="en-US" dirty="0"/>
              <a:t>dramatically in 2015-2016</a:t>
            </a:r>
          </a:p>
        </p:txBody>
      </p:sp>
      <p:sp>
        <p:nvSpPr>
          <p:cNvPr id="18" name="Прямоугольник 9"/>
          <p:cNvSpPr/>
          <p:nvPr/>
        </p:nvSpPr>
        <p:spPr>
          <a:xfrm>
            <a:off x="5029200" y="1561533"/>
            <a:ext cx="3361818" cy="292388"/>
          </a:xfrm>
          <a:prstGeom prst="rect">
            <a:avLst/>
          </a:prstGeom>
        </p:spPr>
        <p:txBody>
          <a:bodyPr wrap="none">
            <a:spAutoFit/>
          </a:bodyPr>
          <a:lstStyle/>
          <a:p>
            <a:pPr>
              <a:defRPr sz="1300" b="1" i="0" u="none" strike="noStrike" kern="1200" baseline="0">
                <a:solidFill>
                  <a:srgbClr val="003F81"/>
                </a:solidFill>
                <a:latin typeface="Helvetica Neue"/>
                <a:ea typeface="Helvetica Neue"/>
                <a:cs typeface="Helvetica Neue"/>
              </a:defRPr>
            </a:pPr>
            <a:r>
              <a:rPr lang="en-US" dirty="0" smtClean="0"/>
              <a:t>Russian Pipeline Crude Exports, mn b/d</a:t>
            </a:r>
            <a:endParaRPr lang="en-US" dirty="0"/>
          </a:p>
        </p:txBody>
      </p:sp>
      <p:graphicFrame>
        <p:nvGraphicFramePr>
          <p:cNvPr id="8" name="Диаграмма 7"/>
          <p:cNvGraphicFramePr>
            <a:graphicFrameLocks/>
          </p:cNvGraphicFramePr>
          <p:nvPr>
            <p:extLst>
              <p:ext uri="{D42A27DB-BD31-4B8C-83A1-F6EECF244321}">
                <p14:modId xmlns:p14="http://schemas.microsoft.com/office/powerpoint/2010/main" val="3603945739"/>
              </p:ext>
            </p:extLst>
          </p:nvPr>
        </p:nvGraphicFramePr>
        <p:xfrm>
          <a:off x="4495800" y="1981200"/>
          <a:ext cx="4288378" cy="281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77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i="1" dirty="0" smtClean="0"/>
              <a:t>Preliminaries</a:t>
            </a:r>
            <a:endParaRPr lang="en-GB" i="1" dirty="0"/>
          </a:p>
        </p:txBody>
      </p:sp>
      <p:sp>
        <p:nvSpPr>
          <p:cNvPr id="8" name="Text Placeholder 7"/>
          <p:cNvSpPr>
            <a:spLocks noGrp="1"/>
          </p:cNvSpPr>
          <p:nvPr>
            <p:ph type="body" sz="quarter" idx="10"/>
          </p:nvPr>
        </p:nvSpPr>
        <p:spPr>
          <a:xfrm>
            <a:off x="381000" y="2362200"/>
            <a:ext cx="7772400" cy="3443064"/>
          </a:xfrm>
        </p:spPr>
        <p:txBody>
          <a:bodyPr>
            <a:normAutofit fontScale="70000" lnSpcReduction="20000"/>
          </a:bodyPr>
          <a:lstStyle/>
          <a:p>
            <a:r>
              <a:rPr lang="en-GB" b="1" dirty="0"/>
              <a:t>Copyright notice </a:t>
            </a:r>
            <a:endParaRPr lang="en-GB" dirty="0"/>
          </a:p>
          <a:p>
            <a:r>
              <a:rPr lang="en-GB" dirty="0"/>
              <a:t>Copyright © 2016 Argus Media Limited (“Argus”). All rights reserved. All intellectual property rights in this presentation and the information herein are the exclusive property of Argus and and/or its licensors and may only be used under licence from Argus. Without limiting the foregoing, by reading this presentation you agree that you will not copy or reproduce any part of its contents (including, but not limited to, single prices or any other individual items of data) in any form or for any purpose whatsoever without the prior written consent of Argus. </a:t>
            </a:r>
          </a:p>
          <a:p>
            <a:r>
              <a:rPr lang="en-US" dirty="0"/>
              <a:t> </a:t>
            </a:r>
            <a:endParaRPr lang="en-GB" dirty="0"/>
          </a:p>
          <a:p>
            <a:r>
              <a:rPr lang="en-GB" b="1" dirty="0"/>
              <a:t>Disclaimer </a:t>
            </a:r>
            <a:endParaRPr lang="en-GB" dirty="0"/>
          </a:p>
          <a:p>
            <a:r>
              <a:rPr lang="en-GB" dirty="0"/>
              <a:t>All data and other information presented (the “Data”) are provided on an “as is” basis. Argus makes no warranties, express or implied, as to the accuracy, adequacy, timeliness, or completeness of the Data or fitness for any particular purpose. Argus shall not be liable for any loss or damage arising from any party’s reliance on the Data and disclaims any and all liability related to or arising out of use of the Data to the full extent permissible by law.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dirty="0" smtClean="0"/>
              <a:t>Copyright © 2016 Argus Media Ltd. All rights reserved.</a:t>
            </a:r>
            <a:endParaRPr lang="en-US" dirty="0"/>
          </a:p>
        </p:txBody>
      </p:sp>
      <p:sp>
        <p:nvSpPr>
          <p:cNvPr id="9" name="Прямоугольник 9"/>
          <p:cNvSpPr/>
          <p:nvPr/>
        </p:nvSpPr>
        <p:spPr>
          <a:xfrm>
            <a:off x="5105400" y="1356313"/>
            <a:ext cx="3649844" cy="292388"/>
          </a:xfrm>
          <a:prstGeom prst="rect">
            <a:avLst/>
          </a:prstGeom>
        </p:spPr>
        <p:txBody>
          <a:bodyPr wrap="square">
            <a:spAutoFit/>
          </a:bodyPr>
          <a:lstStyle/>
          <a:p>
            <a:pPr>
              <a:defRPr sz="1300" b="1" i="0" u="none" strike="noStrike" kern="1200" baseline="0">
                <a:solidFill>
                  <a:srgbClr val="003F81"/>
                </a:solidFill>
                <a:latin typeface="Helvetica Neue"/>
                <a:ea typeface="Helvetica Neue"/>
                <a:cs typeface="Helvetica Neue"/>
              </a:defRPr>
            </a:pPr>
            <a:r>
              <a:rPr lang="en-US" dirty="0" smtClean="0"/>
              <a:t>Russian Pipeline Crude Export,     </a:t>
            </a:r>
            <a:r>
              <a:rPr lang="en-US" i="1" dirty="0" smtClean="0"/>
              <a:t>mn b/d</a:t>
            </a:r>
            <a:endParaRPr lang="en-US" i="1" dirty="0"/>
          </a:p>
        </p:txBody>
      </p:sp>
      <p:graphicFrame>
        <p:nvGraphicFramePr>
          <p:cNvPr id="8" name="Диаграмма 7"/>
          <p:cNvGraphicFramePr>
            <a:graphicFrameLocks/>
          </p:cNvGraphicFramePr>
          <p:nvPr>
            <p:extLst>
              <p:ext uri="{D42A27DB-BD31-4B8C-83A1-F6EECF244321}">
                <p14:modId xmlns:p14="http://schemas.microsoft.com/office/powerpoint/2010/main" val="2136266681"/>
              </p:ext>
            </p:extLst>
          </p:nvPr>
        </p:nvGraphicFramePr>
        <p:xfrm>
          <a:off x="5063171" y="1752600"/>
          <a:ext cx="3918332"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3981962292"/>
              </p:ext>
            </p:extLst>
          </p:nvPr>
        </p:nvGraphicFramePr>
        <p:xfrm>
          <a:off x="381000" y="1905000"/>
          <a:ext cx="4114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Заголовок 2"/>
          <p:cNvSpPr>
            <a:spLocks noGrp="1"/>
          </p:cNvSpPr>
          <p:nvPr>
            <p:ph type="title"/>
          </p:nvPr>
        </p:nvSpPr>
        <p:spPr>
          <a:xfrm>
            <a:off x="609600" y="304800"/>
            <a:ext cx="8145644" cy="533400"/>
          </a:xfrm>
        </p:spPr>
        <p:txBody>
          <a:bodyPr>
            <a:normAutofit/>
          </a:bodyPr>
          <a:lstStyle/>
          <a:p>
            <a:r>
              <a:rPr lang="en-US" dirty="0" smtClean="0"/>
              <a:t>Exports to the East are growing fastest</a:t>
            </a:r>
            <a:endParaRPr lang="ru-RU" dirty="0"/>
          </a:p>
        </p:txBody>
      </p:sp>
      <p:sp>
        <p:nvSpPr>
          <p:cNvPr id="5" name="TextBox 4"/>
          <p:cNvSpPr txBox="1"/>
          <p:nvPr/>
        </p:nvSpPr>
        <p:spPr>
          <a:xfrm>
            <a:off x="455762" y="1374358"/>
            <a:ext cx="4103298" cy="381000"/>
          </a:xfrm>
          <a:prstGeom prst="rect">
            <a:avLst/>
          </a:prstGeom>
        </p:spPr>
        <p:txBody>
          <a:bodyPr vert="horz" wrap="square" lIns="0" tIns="0" rIns="0" bIns="0" rtlCol="0" anchor="t">
            <a:normAutofit/>
          </a:bodyPr>
          <a:lstStyle/>
          <a:p>
            <a:r>
              <a:rPr lang="en-US" sz="1300" b="1" dirty="0">
                <a:solidFill>
                  <a:srgbClr val="003F81"/>
                </a:solidFill>
                <a:latin typeface="Helvetica Neue"/>
                <a:ea typeface="Helvetica Neue"/>
                <a:cs typeface="Helvetica Neue"/>
              </a:rPr>
              <a:t>ESPO</a:t>
            </a:r>
            <a:r>
              <a:rPr lang="en-US" dirty="0" smtClean="0">
                <a:ea typeface="ＭＳ Ｐゴシック" pitchFamily="34" charset="-128"/>
              </a:rPr>
              <a:t> </a:t>
            </a:r>
            <a:r>
              <a:rPr lang="en-US" sz="1300" b="1" dirty="0" smtClean="0">
                <a:solidFill>
                  <a:srgbClr val="003F81"/>
                </a:solidFill>
                <a:latin typeface="Helvetica Neue"/>
                <a:ea typeface="Helvetica Neue"/>
                <a:cs typeface="Helvetica Neue"/>
              </a:rPr>
              <a:t>supplies (Kozmino and China),      </a:t>
            </a:r>
            <a:r>
              <a:rPr lang="en-US" sz="1300" b="1" i="1" dirty="0" smtClean="0">
                <a:solidFill>
                  <a:srgbClr val="003F81"/>
                </a:solidFill>
                <a:latin typeface="Helvetica Neue"/>
                <a:ea typeface="Helvetica Neue"/>
                <a:cs typeface="Helvetica Neue"/>
              </a:rPr>
              <a:t>‘000 bl/d</a:t>
            </a:r>
            <a:endParaRPr lang="ru-RU" sz="1300" b="1" i="1" dirty="0">
              <a:solidFill>
                <a:srgbClr val="003F81"/>
              </a:solidFill>
              <a:latin typeface="Helvetica Neue"/>
              <a:ea typeface="Helvetica Neue"/>
              <a:cs typeface="Helvetica Neue"/>
            </a:endParaRPr>
          </a:p>
        </p:txBody>
      </p:sp>
    </p:spTree>
    <p:extLst>
      <p:ext uri="{BB962C8B-B14F-4D97-AF65-F5344CB8AC3E}">
        <p14:creationId xmlns:p14="http://schemas.microsoft.com/office/powerpoint/2010/main" val="208964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066800"/>
            <a:ext cx="3276600" cy="4952999"/>
          </a:xfrm>
        </p:spPr>
        <p:txBody>
          <a:bodyPr>
            <a:normAutofit fontScale="85000" lnSpcReduction="20000"/>
          </a:bodyPr>
          <a:lstStyle/>
          <a:p>
            <a:r>
              <a:rPr lang="en-US" dirty="0" smtClean="0"/>
              <a:t>Russian eastbound crude </a:t>
            </a:r>
            <a:r>
              <a:rPr lang="en-US" dirty="0"/>
              <a:t>exports in east direction increased by </a:t>
            </a:r>
            <a:r>
              <a:rPr lang="en-US" dirty="0" smtClean="0"/>
              <a:t>12.5pc </a:t>
            </a:r>
            <a:r>
              <a:rPr lang="en-US" dirty="0"/>
              <a:t>to 1.07 mn b/d in 2015 but growth rates </a:t>
            </a:r>
            <a:r>
              <a:rPr lang="en-US" dirty="0" smtClean="0"/>
              <a:t>have slowed</a:t>
            </a:r>
            <a:endParaRPr lang="en-US" dirty="0"/>
          </a:p>
          <a:p>
            <a:endParaRPr lang="en-US" dirty="0"/>
          </a:p>
          <a:p>
            <a:r>
              <a:rPr lang="en-US" dirty="0"/>
              <a:t>In 2014 </a:t>
            </a:r>
            <a:r>
              <a:rPr lang="en-US" dirty="0" smtClean="0"/>
              <a:t>Rosneft </a:t>
            </a:r>
            <a:r>
              <a:rPr lang="en-US" dirty="0"/>
              <a:t>started to deliver 140,000 b/d </a:t>
            </a:r>
            <a:r>
              <a:rPr lang="en-US" dirty="0" smtClean="0"/>
              <a:t>into </a:t>
            </a:r>
            <a:r>
              <a:rPr lang="en-US" dirty="0"/>
              <a:t>China through Kazakhstan on term contract. In 2015 the company loaded around 3.1 mn t crude to CNPC in Kozmino. </a:t>
            </a:r>
            <a:endParaRPr lang="en-US" dirty="0" smtClean="0"/>
          </a:p>
          <a:p>
            <a:endParaRPr lang="en-US" dirty="0" smtClean="0"/>
          </a:p>
          <a:p>
            <a:r>
              <a:rPr lang="en-US" dirty="0" smtClean="0"/>
              <a:t>In </a:t>
            </a:r>
            <a:r>
              <a:rPr lang="en-US" dirty="0"/>
              <a:t>2016 Rosneft will supply </a:t>
            </a:r>
            <a:r>
              <a:rPr lang="en-US" dirty="0" smtClean="0"/>
              <a:t>16 mn to CNPC </a:t>
            </a:r>
            <a:r>
              <a:rPr lang="en-US" dirty="0"/>
              <a:t>through pipeline </a:t>
            </a:r>
            <a:r>
              <a:rPr lang="en-US" dirty="0" err="1" smtClean="0"/>
              <a:t>Skovorodino</a:t>
            </a:r>
            <a:r>
              <a:rPr lang="en-US" dirty="0" smtClean="0"/>
              <a:t>-Daqing and around 4 mn t to Kozmino </a:t>
            </a:r>
          </a:p>
          <a:p>
            <a:endParaRPr lang="en-US" dirty="0"/>
          </a:p>
          <a:p>
            <a:r>
              <a:rPr lang="en-US" dirty="0" smtClean="0"/>
              <a:t>Russian companies would like to export around 40 mn t through Kozmino in 2017. However its current capacity is 31 mn t. </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ESPO becoming a reference crude for Asia</a:t>
            </a:r>
            <a:endParaRPr lang="en-US" dirty="0"/>
          </a:p>
        </p:txBody>
      </p:sp>
      <p:pic>
        <p:nvPicPr>
          <p:cNvPr id="11" name="Picture 2" descr="C:\Users\yaroslav.belyy\Desktop\temp\SM\Presentation Jan2015\The East Siberia-Pacific Ocean Pip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942" y="1237397"/>
            <a:ext cx="4996058" cy="4139793"/>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p:cNvSpPr>
            <a:spLocks noGrp="1"/>
          </p:cNvSpPr>
          <p:nvPr>
            <p:ph type="ftr" sz="quarter" idx="10"/>
          </p:nvPr>
        </p:nvSpPr>
        <p:spPr>
          <a:xfrm>
            <a:off x="3124200" y="6264275"/>
            <a:ext cx="3200400" cy="365125"/>
          </a:xfrm>
        </p:spPr>
        <p:txBody>
          <a:bodyPr>
            <a:normAutofit/>
          </a:bodyPr>
          <a:lstStyle/>
          <a:p>
            <a:pPr marL="0" indent="0">
              <a:buNone/>
            </a:pPr>
            <a:r>
              <a:rPr lang="en-US" sz="800" dirty="0">
                <a:solidFill>
                  <a:srgbClr val="636463"/>
                </a:solidFill>
              </a:rPr>
              <a:t>Copyright © </a:t>
            </a:r>
            <a:r>
              <a:rPr lang="en-US" sz="800" dirty="0" smtClean="0">
                <a:solidFill>
                  <a:srgbClr val="636463"/>
                </a:solidFill>
              </a:rPr>
              <a:t>2016 </a:t>
            </a:r>
            <a:r>
              <a:rPr lang="en-US" sz="800" dirty="0">
                <a:solidFill>
                  <a:srgbClr val="636463"/>
                </a:solidFill>
              </a:rPr>
              <a:t>Argus Media </a:t>
            </a:r>
            <a:r>
              <a:rPr lang="en-US" sz="800" dirty="0" smtClean="0">
                <a:solidFill>
                  <a:srgbClr val="636463"/>
                </a:solidFill>
              </a:rPr>
              <a:t>group. </a:t>
            </a:r>
            <a:r>
              <a:rPr lang="en-US" sz="800" dirty="0">
                <a:solidFill>
                  <a:srgbClr val="636463"/>
                </a:solidFill>
              </a:rPr>
              <a:t>All rights reserved.</a:t>
            </a:r>
          </a:p>
        </p:txBody>
      </p:sp>
    </p:spTree>
    <p:extLst>
      <p:ext uri="{BB962C8B-B14F-4D97-AF65-F5344CB8AC3E}">
        <p14:creationId xmlns:p14="http://schemas.microsoft.com/office/powerpoint/2010/main" val="146408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Emerging market demand growth blunted </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TextBox 1"/>
          <p:cNvSpPr txBox="1"/>
          <p:nvPr/>
        </p:nvSpPr>
        <p:spPr>
          <a:xfrm>
            <a:off x="6975491" y="5175298"/>
            <a:ext cx="2088232" cy="360040"/>
          </a:xfrm>
          <a:prstGeom prst="rect">
            <a:avLst/>
          </a:prstGeom>
        </p:spPr>
        <p:txBody>
          <a:bodyPr vert="horz" wrap="square" lIns="0" tIns="0" rIns="0" bIns="0" rtlCol="0" anchor="t">
            <a:normAutofit/>
          </a:bodyPr>
          <a:lstStyle/>
          <a:p>
            <a:r>
              <a:rPr lang="en-GB" sz="1800" dirty="0" smtClean="0">
                <a:ea typeface="ＭＳ Ｐゴシック" pitchFamily="34" charset="-128"/>
              </a:rPr>
              <a:t>Argus Fundamentals</a:t>
            </a:r>
          </a:p>
        </p:txBody>
      </p:sp>
      <p:sp>
        <p:nvSpPr>
          <p:cNvPr id="7" name="Content Placeholder 1"/>
          <p:cNvSpPr>
            <a:spLocks noGrp="1"/>
          </p:cNvSpPr>
          <p:nvPr>
            <p:ph sz="half" idx="1"/>
          </p:nvPr>
        </p:nvSpPr>
        <p:spPr>
          <a:xfrm>
            <a:off x="609600" y="1143000"/>
            <a:ext cx="3458344" cy="4914291"/>
          </a:xfrm>
        </p:spPr>
        <p:txBody>
          <a:bodyPr>
            <a:normAutofit/>
          </a:bodyPr>
          <a:lstStyle/>
          <a:p>
            <a:pPr>
              <a:buFont typeface="Arial" charset="0"/>
              <a:buChar char="•"/>
              <a:defRPr/>
            </a:pPr>
            <a:r>
              <a:rPr lang="en-US" dirty="0" smtClean="0"/>
              <a:t>Demand growth is slowing in several emerging markets and steady or even declining in mature markets.</a:t>
            </a:r>
          </a:p>
          <a:p>
            <a:pPr>
              <a:buFont typeface="Arial" charset="0"/>
              <a:buChar char="•"/>
              <a:defRPr/>
            </a:pPr>
            <a:endParaRPr lang="en-US" dirty="0"/>
          </a:p>
          <a:p>
            <a:pPr>
              <a:buFont typeface="Arial" charset="0"/>
              <a:buChar char="•"/>
              <a:defRPr/>
            </a:pPr>
            <a:r>
              <a:rPr lang="en-US" dirty="0" smtClean="0"/>
              <a:t>Transition to service and consumer economy in China. India remains strong.</a:t>
            </a:r>
          </a:p>
          <a:p>
            <a:pPr>
              <a:buFont typeface="Arial" charset="0"/>
              <a:buChar char="•"/>
              <a:defRPr/>
            </a:pPr>
            <a:endParaRPr lang="en-US" dirty="0"/>
          </a:p>
          <a:p>
            <a:pPr>
              <a:buFont typeface="Arial" charset="0"/>
              <a:buChar char="•"/>
              <a:defRPr/>
            </a:pPr>
            <a:r>
              <a:rPr lang="en-US" dirty="0" smtClean="0"/>
              <a:t>Africa continues to grow most quickly but from lowest base.</a:t>
            </a:r>
          </a:p>
          <a:p>
            <a:pPr>
              <a:buFont typeface="Arial" charset="0"/>
              <a:buChar char="•"/>
              <a:defRPr/>
            </a:pPr>
            <a:endParaRPr lang="en-US" dirty="0"/>
          </a:p>
          <a:p>
            <a:pPr>
              <a:buFont typeface="Arial" charset="0"/>
              <a:buChar char="•"/>
              <a:defRPr/>
            </a:pPr>
            <a:endParaRPr lang="en-US" dirty="0" smtClean="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smtClean="0"/>
          </a:p>
          <a:p>
            <a:pPr>
              <a:buFont typeface="Arial" charset="0"/>
              <a:buChar char="•"/>
              <a:defRPr/>
            </a:pP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016477548"/>
              </p:ext>
            </p:extLst>
          </p:nvPr>
        </p:nvGraphicFramePr>
        <p:xfrm>
          <a:off x="4283968" y="980728"/>
          <a:ext cx="4572000" cy="3944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4464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43000"/>
            <a:ext cx="3886200" cy="4914291"/>
          </a:xfrm>
        </p:spPr>
        <p:txBody>
          <a:bodyPr>
            <a:normAutofit fontScale="92500" lnSpcReduction="20000"/>
          </a:bodyPr>
          <a:lstStyle/>
          <a:p>
            <a:pPr>
              <a:buFont typeface="Arial" charset="0"/>
              <a:buChar char="•"/>
              <a:defRPr/>
            </a:pPr>
            <a:r>
              <a:rPr lang="en-US" dirty="0" err="1" smtClean="0"/>
              <a:t>Liberalisation</a:t>
            </a:r>
            <a:r>
              <a:rPr lang="en-US" dirty="0" smtClean="0"/>
              <a:t> has driven a surge in Chinese net crude imports.</a:t>
            </a:r>
          </a:p>
          <a:p>
            <a:pPr>
              <a:buFont typeface="Arial" charset="0"/>
              <a:buChar char="•"/>
              <a:defRPr/>
            </a:pPr>
            <a:endParaRPr lang="en-US" dirty="0" smtClean="0"/>
          </a:p>
          <a:p>
            <a:pPr>
              <a:buFont typeface="Arial" charset="0"/>
              <a:buChar char="•"/>
              <a:defRPr/>
            </a:pPr>
            <a:r>
              <a:rPr lang="en-US" dirty="0" smtClean="0"/>
              <a:t>Over 30pc of crude imports entered China via Shandong this year (+950kbd </a:t>
            </a:r>
            <a:r>
              <a:rPr lang="en-US" dirty="0" err="1" smtClean="0"/>
              <a:t>YoY</a:t>
            </a:r>
            <a:r>
              <a:rPr lang="en-US" dirty="0" smtClean="0"/>
              <a:t>)</a:t>
            </a:r>
          </a:p>
          <a:p>
            <a:pPr lvl="1">
              <a:buFont typeface="Courier New" charset="0"/>
              <a:buChar char="o"/>
              <a:defRPr/>
            </a:pPr>
            <a:r>
              <a:rPr lang="en-US" dirty="0" smtClean="0"/>
              <a:t>Shandong Jan-Jul 2016 = 2.4mn b/d </a:t>
            </a:r>
          </a:p>
          <a:p>
            <a:pPr lvl="1">
              <a:buFont typeface="Courier New" charset="0"/>
              <a:buChar char="o"/>
              <a:defRPr/>
            </a:pPr>
            <a:r>
              <a:rPr lang="en-US" dirty="0" smtClean="0"/>
              <a:t>Shandong Jan-Jul 2015 = </a:t>
            </a:r>
            <a:r>
              <a:rPr lang="en-US" dirty="0"/>
              <a:t>1.5mn b/d </a:t>
            </a:r>
            <a:endParaRPr lang="en-US" dirty="0" smtClean="0"/>
          </a:p>
          <a:p>
            <a:pPr>
              <a:buFont typeface="Arial" charset="0"/>
              <a:buChar char="•"/>
              <a:defRPr/>
            </a:pPr>
            <a:endParaRPr lang="en-US" dirty="0" smtClean="0"/>
          </a:p>
          <a:p>
            <a:pPr>
              <a:buFont typeface="Arial" charset="0"/>
              <a:buChar char="•"/>
              <a:defRPr/>
            </a:pPr>
            <a:r>
              <a:rPr lang="en-US" dirty="0" smtClean="0"/>
              <a:t>Excluding Shandong, Chinese imports were -1pc YoY in January-July</a:t>
            </a:r>
          </a:p>
          <a:p>
            <a:pPr>
              <a:buFont typeface="Arial" charset="0"/>
              <a:buChar char="•"/>
              <a:defRPr/>
            </a:pPr>
            <a:endParaRPr lang="en-US" dirty="0" smtClean="0"/>
          </a:p>
          <a:p>
            <a:pPr>
              <a:buFont typeface="Arial" charset="0"/>
              <a:buChar char="•"/>
              <a:defRPr/>
            </a:pPr>
            <a:r>
              <a:rPr lang="en-US" dirty="0" smtClean="0"/>
              <a:t>Strong </a:t>
            </a:r>
            <a:r>
              <a:rPr lang="en-US" dirty="0"/>
              <a:t>correlation between independent output and Chinese exports of gasoline/diesel/jet</a:t>
            </a:r>
          </a:p>
          <a:p>
            <a:pPr>
              <a:buFont typeface="Arial" charset="0"/>
              <a:buChar char="•"/>
              <a:defRPr/>
            </a:pPr>
            <a:endParaRPr lang="en-US" dirty="0" smtClean="0"/>
          </a:p>
          <a:p>
            <a:pPr>
              <a:buFont typeface="Arial" charset="0"/>
              <a:buChar char="•"/>
              <a:defRPr/>
            </a:pPr>
            <a:endParaRPr lang="en-US" dirty="0"/>
          </a:p>
        </p:txBody>
      </p:sp>
      <p:sp>
        <p:nvSpPr>
          <p:cNvPr id="3" name="Title 2"/>
          <p:cNvSpPr>
            <a:spLocks noGrp="1"/>
          </p:cNvSpPr>
          <p:nvPr>
            <p:ph type="title"/>
          </p:nvPr>
        </p:nvSpPr>
        <p:spPr>
          <a:xfrm>
            <a:off x="609600" y="304800"/>
            <a:ext cx="8534400" cy="609600"/>
          </a:xfrm>
        </p:spPr>
        <p:txBody>
          <a:bodyPr>
            <a:noAutofit/>
          </a:bodyPr>
          <a:lstStyle/>
          <a:p>
            <a:r>
              <a:rPr lang="en-US" dirty="0"/>
              <a:t>Independent refiners: 100pc of </a:t>
            </a:r>
            <a:r>
              <a:rPr lang="en-US" dirty="0" smtClean="0"/>
              <a:t>China’s </a:t>
            </a:r>
            <a:r>
              <a:rPr lang="en-US" dirty="0"/>
              <a:t>import growth</a:t>
            </a:r>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graphicFrame>
        <p:nvGraphicFramePr>
          <p:cNvPr id="13" name="Content Placeholder 12"/>
          <p:cNvGraphicFramePr>
            <a:graphicFrameLocks noGrp="1"/>
          </p:cNvGraphicFramePr>
          <p:nvPr>
            <p:ph sz="half" idx="10"/>
            <p:extLst>
              <p:ext uri="{D42A27DB-BD31-4B8C-83A1-F6EECF244321}">
                <p14:modId xmlns:p14="http://schemas.microsoft.com/office/powerpoint/2010/main" val="1044540270"/>
              </p:ext>
            </p:extLst>
          </p:nvPr>
        </p:nvGraphicFramePr>
        <p:xfrm>
          <a:off x="5076056" y="980728"/>
          <a:ext cx="4176464"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2"/>
          <p:cNvGraphicFramePr>
            <a:graphicFrameLocks/>
          </p:cNvGraphicFramePr>
          <p:nvPr>
            <p:extLst>
              <p:ext uri="{D42A27DB-BD31-4B8C-83A1-F6EECF244321}">
                <p14:modId xmlns:p14="http://schemas.microsoft.com/office/powerpoint/2010/main" val="1673922621"/>
              </p:ext>
            </p:extLst>
          </p:nvPr>
        </p:nvGraphicFramePr>
        <p:xfrm>
          <a:off x="5246390" y="3501008"/>
          <a:ext cx="3888432" cy="272643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5292080" y="6057292"/>
            <a:ext cx="2016224" cy="360040"/>
          </a:xfrm>
          <a:prstGeom prst="rect">
            <a:avLst/>
          </a:prstGeom>
        </p:spPr>
        <p:txBody>
          <a:bodyPr vert="horz" wrap="square" lIns="0" tIns="0" rIns="0" bIns="0" rtlCol="0" anchor="t">
            <a:normAutofit/>
          </a:bodyPr>
          <a:lstStyle/>
          <a:p>
            <a:endParaRPr lang="en-GB" sz="1800" dirty="0" smtClean="0">
              <a:ea typeface="ＭＳ Ｐゴシック" pitchFamily="34" charset="-128"/>
            </a:endParaRPr>
          </a:p>
        </p:txBody>
      </p:sp>
      <p:sp>
        <p:nvSpPr>
          <p:cNvPr id="6" name="TextBox 5"/>
          <p:cNvSpPr txBox="1"/>
          <p:nvPr/>
        </p:nvSpPr>
        <p:spPr>
          <a:xfrm>
            <a:off x="4211960" y="6057292"/>
            <a:ext cx="3096344" cy="180020"/>
          </a:xfrm>
          <a:prstGeom prst="rect">
            <a:avLst/>
          </a:prstGeom>
        </p:spPr>
        <p:txBody>
          <a:bodyPr vert="horz" wrap="square" lIns="0" tIns="0" rIns="0" bIns="0" rtlCol="0" anchor="t">
            <a:normAutofit fontScale="62500" lnSpcReduction="20000"/>
          </a:bodyPr>
          <a:lstStyle/>
          <a:p>
            <a:r>
              <a:rPr lang="en-GB" dirty="0" smtClean="0">
                <a:ea typeface="ＭＳ Ｐゴシック" pitchFamily="34" charset="-128"/>
              </a:rPr>
              <a:t>Sources: China Customs, </a:t>
            </a:r>
            <a:r>
              <a:rPr lang="en-GB" sz="1800" dirty="0" smtClean="0">
                <a:ea typeface="ＭＳ Ｐゴシック" pitchFamily="34" charset="-128"/>
              </a:rPr>
              <a:t>Argus China Petroleum</a:t>
            </a:r>
          </a:p>
        </p:txBody>
      </p:sp>
    </p:spTree>
    <p:extLst>
      <p:ext uri="{BB962C8B-B14F-4D97-AF65-F5344CB8AC3E}">
        <p14:creationId xmlns:p14="http://schemas.microsoft.com/office/powerpoint/2010/main" val="1371151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Will crude become a cyclical market?</a:t>
            </a:r>
            <a:endParaRPr lang="en-GB" dirty="0"/>
          </a:p>
        </p:txBody>
      </p:sp>
      <p:sp>
        <p:nvSpPr>
          <p:cNvPr id="8" name="Content Placeholder 1"/>
          <p:cNvSpPr txBox="1">
            <a:spLocks/>
          </p:cNvSpPr>
          <p:nvPr/>
        </p:nvSpPr>
        <p:spPr>
          <a:xfrm>
            <a:off x="683568" y="4581128"/>
            <a:ext cx="8064896" cy="1584176"/>
          </a:xfrm>
          <a:prstGeom prst="rect">
            <a:avLst/>
          </a:prstGeom>
        </p:spPr>
        <p:txBody>
          <a:bodyPr vert="horz" lIns="0" tIns="0" rIns="0" bIns="0" rtlCol="0">
            <a:normAutofit fontScale="55000" lnSpcReduction="20000"/>
          </a:bodyPr>
          <a:lstStyle>
            <a:lvl1pPr marL="182563" indent="-182563" algn="l" defTabSz="914400" rtl="0" eaLnBrk="1" latinLnBrk="0" hangingPunct="1">
              <a:spcBef>
                <a:spcPts val="0"/>
              </a:spcBef>
              <a:spcAft>
                <a:spcPts val="600"/>
              </a:spcAft>
              <a:buClr>
                <a:srgbClr val="005DAA"/>
              </a:buClr>
              <a:buFont typeface="Arial" pitchFamily="34" charset="0"/>
              <a:buChar char="•"/>
              <a:defRPr sz="20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57188" indent="-174625" algn="l" defTabSz="914400" rtl="0" eaLnBrk="1" latinLnBrk="0" hangingPunct="1">
              <a:spcBef>
                <a:spcPts val="0"/>
              </a:spcBef>
              <a:spcAft>
                <a:spcPts val="600"/>
              </a:spcAft>
              <a:buClr>
                <a:srgbClr val="005DAA"/>
              </a:buClr>
              <a:buFont typeface="Trebuchet MS" pitchFamily="34" charset="0"/>
              <a:buChar char="◦"/>
              <a:defRPr sz="18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1338" indent="-184150" algn="l" defTabSz="914400" rtl="0" eaLnBrk="1" latinLnBrk="0" hangingPunct="1">
              <a:spcBef>
                <a:spcPts val="0"/>
              </a:spcBef>
              <a:spcAft>
                <a:spcPts val="600"/>
              </a:spcAft>
              <a:buClr>
                <a:srgbClr val="005DAA"/>
              </a:buClr>
              <a:buFont typeface="Trebuchet MS"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15963" indent="-174625" algn="l" defTabSz="914400" rtl="0" eaLnBrk="1" latinLnBrk="0" hangingPunct="1">
              <a:spcBef>
                <a:spcPts val="0"/>
              </a:spcBef>
              <a:spcAft>
                <a:spcPts val="600"/>
              </a:spcAft>
              <a:buClr>
                <a:srgbClr val="005DAA"/>
              </a:buClr>
              <a:buFont typeface="Arial" pitchFamily="34" charset="0"/>
              <a:buChar char="•"/>
              <a:defRPr sz="14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898525" indent="-182563" algn="l" defTabSz="914400" rtl="0" eaLnBrk="1" latinLnBrk="0" hangingPunct="1">
              <a:spcBef>
                <a:spcPts val="0"/>
              </a:spcBef>
              <a:spcAft>
                <a:spcPts val="600"/>
              </a:spcAft>
              <a:buClr>
                <a:srgbClr val="005DAA"/>
              </a:buClr>
              <a:buFont typeface="Trebuchet MS" pitchFamily="34" charset="0"/>
              <a:buChar char="◦"/>
              <a:defRPr sz="14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2900" dirty="0" smtClean="0">
                <a:latin typeface="Verdana" panose="020B0604030504040204" pitchFamily="34" charset="0"/>
                <a:ea typeface="Verdana" panose="020B0604030504040204" pitchFamily="34" charset="0"/>
                <a:cs typeface="Verdana" panose="020B0604030504040204" pitchFamily="34" charset="0"/>
              </a:rPr>
              <a:t>Assuming:</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Demand growth of 1.1 </a:t>
            </a:r>
            <a:r>
              <a:rPr lang="en-GB" sz="2000" dirty="0" err="1" smtClean="0">
                <a:latin typeface="Verdana" panose="020B0604030504040204" pitchFamily="34" charset="0"/>
                <a:ea typeface="Verdana" panose="020B0604030504040204" pitchFamily="34" charset="0"/>
                <a:cs typeface="Verdana" panose="020B0604030504040204" pitchFamily="34" charset="0"/>
              </a:rPr>
              <a:t>mn</a:t>
            </a:r>
            <a:r>
              <a:rPr lang="en-GB" sz="2000" dirty="0" smtClean="0">
                <a:latin typeface="Verdana" panose="020B0604030504040204" pitchFamily="34" charset="0"/>
                <a:ea typeface="Verdana" panose="020B0604030504040204" pitchFamily="34" charset="0"/>
                <a:cs typeface="Verdana" panose="020B0604030504040204" pitchFamily="34" charset="0"/>
              </a:rPr>
              <a:t> b/d per year</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Non-</a:t>
            </a:r>
            <a:r>
              <a:rPr lang="en-GB" sz="2000" dirty="0" err="1" smtClean="0">
                <a:latin typeface="Verdana" panose="020B0604030504040204" pitchFamily="34" charset="0"/>
                <a:ea typeface="Verdana" panose="020B0604030504040204" pitchFamily="34" charset="0"/>
                <a:cs typeface="Verdana" panose="020B0604030504040204" pitchFamily="34" charset="0"/>
              </a:rPr>
              <a:t>Opec</a:t>
            </a:r>
            <a:r>
              <a:rPr lang="en-GB" sz="2000" dirty="0" smtClean="0">
                <a:latin typeface="Verdana" panose="020B0604030504040204" pitchFamily="34" charset="0"/>
                <a:ea typeface="Verdana" panose="020B0604030504040204" pitchFamily="34" charset="0"/>
                <a:cs typeface="Verdana" panose="020B0604030504040204" pitchFamily="34" charset="0"/>
              </a:rPr>
              <a:t> production consistently below 2015 level until 2023</a:t>
            </a:r>
          </a:p>
          <a:p>
            <a:pPr lvl="1"/>
            <a:r>
              <a:rPr lang="en-GB" sz="2000" dirty="0" err="1" smtClean="0">
                <a:latin typeface="Verdana" panose="020B0604030504040204" pitchFamily="34" charset="0"/>
                <a:ea typeface="Verdana" panose="020B0604030504040204" pitchFamily="34" charset="0"/>
                <a:cs typeface="Verdana" panose="020B0604030504040204" pitchFamily="34" charset="0"/>
              </a:rPr>
              <a:t>Opec</a:t>
            </a:r>
            <a:r>
              <a:rPr lang="en-GB" sz="2000" dirty="0" smtClean="0">
                <a:latin typeface="Verdana" panose="020B0604030504040204" pitchFamily="34" charset="0"/>
                <a:ea typeface="Verdana" panose="020B0604030504040204" pitchFamily="34" charset="0"/>
                <a:cs typeface="Verdana" panose="020B0604030504040204" pitchFamily="34" charset="0"/>
              </a:rPr>
              <a:t> production restraint until 2021/22</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Brent </a:t>
            </a:r>
            <a:r>
              <a:rPr lang="en-GB" sz="2000" dirty="0">
                <a:latin typeface="Verdana" panose="020B0604030504040204" pitchFamily="34" charset="0"/>
                <a:ea typeface="Verdana" panose="020B0604030504040204" pitchFamily="34" charset="0"/>
                <a:cs typeface="Verdana" panose="020B0604030504040204" pitchFamily="34" charset="0"/>
              </a:rPr>
              <a:t>at $50-60/</a:t>
            </a:r>
            <a:r>
              <a:rPr lang="en-GB" sz="2000" dirty="0" err="1">
                <a:latin typeface="Verdana" panose="020B0604030504040204" pitchFamily="34" charset="0"/>
                <a:ea typeface="Verdana" panose="020B0604030504040204" pitchFamily="34" charset="0"/>
                <a:cs typeface="Verdana" panose="020B0604030504040204" pitchFamily="34" charset="0"/>
              </a:rPr>
              <a:t>bbl</a:t>
            </a:r>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2900" dirty="0" err="1" smtClean="0">
                <a:latin typeface="Verdana" panose="020B0604030504040204" pitchFamily="34" charset="0"/>
                <a:ea typeface="Verdana" panose="020B0604030504040204" pitchFamily="34" charset="0"/>
                <a:cs typeface="Verdana" panose="020B0604030504040204" pitchFamily="34" charset="0"/>
              </a:rPr>
              <a:t>Opec’s</a:t>
            </a:r>
            <a:r>
              <a:rPr lang="en-GB" sz="2900" dirty="0" smtClean="0">
                <a:latin typeface="Verdana" panose="020B0604030504040204" pitchFamily="34" charset="0"/>
                <a:ea typeface="Verdana" panose="020B0604030504040204" pitchFamily="34" charset="0"/>
                <a:cs typeface="Verdana" panose="020B0604030504040204" pitchFamily="34" charset="0"/>
              </a:rPr>
              <a:t> dilemma will not go away</a:t>
            </a:r>
            <a:endParaRPr lang="en-GB" sz="29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800" dirty="0" smtClean="0"/>
          </a:p>
        </p:txBody>
      </p:sp>
      <p:graphicFrame>
        <p:nvGraphicFramePr>
          <p:cNvPr id="7" name="Chart 6"/>
          <p:cNvGraphicFramePr>
            <a:graphicFrameLocks/>
          </p:cNvGraphicFramePr>
          <p:nvPr>
            <p:extLst>
              <p:ext uri="{D42A27DB-BD31-4B8C-83A1-F6EECF244321}">
                <p14:modId xmlns:p14="http://schemas.microsoft.com/office/powerpoint/2010/main" val="2539329936"/>
              </p:ext>
            </p:extLst>
          </p:nvPr>
        </p:nvGraphicFramePr>
        <p:xfrm>
          <a:off x="539552" y="1052736"/>
          <a:ext cx="792088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4294967295"/>
          </p:nvPr>
        </p:nvSpPr>
        <p:spPr>
          <a:xfrm>
            <a:off x="3059832" y="6201744"/>
            <a:ext cx="3264024" cy="365125"/>
          </a:xfrm>
          <a:prstGeom prst="rect">
            <a:avLst/>
          </a:prstGeom>
        </p:spPr>
        <p:txBody>
          <a:bodyPr/>
          <a:lstStyle/>
          <a:p>
            <a:r>
              <a:rPr lang="en-US" sz="800" dirty="0">
                <a:solidFill>
                  <a:srgbClr val="636463"/>
                </a:solidFill>
                <a:latin typeface="Verdana"/>
                <a:cs typeface="Verdana"/>
              </a:rPr>
              <a:t>Copyright © 2016 Argus Media group. All rights reserved</a:t>
            </a:r>
            <a:r>
              <a:rPr lang="en-US" dirty="0" smtClean="0"/>
              <a:t>.</a:t>
            </a:r>
            <a:endParaRPr lang="en-US" dirty="0"/>
          </a:p>
        </p:txBody>
      </p:sp>
    </p:spTree>
    <p:extLst>
      <p:ext uri="{BB962C8B-B14F-4D97-AF65-F5344CB8AC3E}">
        <p14:creationId xmlns:p14="http://schemas.microsoft.com/office/powerpoint/2010/main" val="3135821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1111"/>
          <a:stretch/>
        </p:blipFill>
        <p:spPr>
          <a:xfrm>
            <a:off x="3962" y="-1007534"/>
            <a:ext cx="9144000" cy="6172200"/>
          </a:xfrm>
          <a:prstGeom prst="rect">
            <a:avLst/>
          </a:prstGeom>
        </p:spPr>
      </p:pic>
      <p:sp>
        <p:nvSpPr>
          <p:cNvPr id="4" name="TextBox 3"/>
          <p:cNvSpPr txBox="1"/>
          <p:nvPr/>
        </p:nvSpPr>
        <p:spPr>
          <a:xfrm>
            <a:off x="533400" y="5257800"/>
            <a:ext cx="6553200" cy="1508105"/>
          </a:xfrm>
          <a:prstGeom prst="rect">
            <a:avLst/>
          </a:prstGeom>
          <a:noFill/>
        </p:spPr>
        <p:txBody>
          <a:bodyPr wrap="square" rtlCol="0">
            <a:spAutoFit/>
          </a:bodyPr>
          <a:lstStyle/>
          <a:p>
            <a:r>
              <a:rPr lang="en-GB" sz="600" b="1" dirty="0" smtClean="0">
                <a:solidFill>
                  <a:schemeClr val="bg1"/>
                </a:solidFill>
                <a:latin typeface="Verdana" pitchFamily="34" charset="0"/>
                <a:ea typeface="Verdana" pitchFamily="34" charset="0"/>
                <a:cs typeface="Verdana" pitchFamily="34" charset="0"/>
              </a:rPr>
              <a:t>Copyright notice </a:t>
            </a:r>
            <a:endParaRPr lang="en-US" sz="600" dirty="0" smtClean="0">
              <a:solidFill>
                <a:schemeClr val="bg1"/>
              </a:solidFill>
              <a:latin typeface="Verdana" pitchFamily="34" charset="0"/>
              <a:ea typeface="Verdana" pitchFamily="34" charset="0"/>
              <a:cs typeface="Verdana" pitchFamily="34" charset="0"/>
            </a:endParaRPr>
          </a:p>
          <a:p>
            <a:r>
              <a:rPr lang="en-GB" sz="600" dirty="0" smtClean="0">
                <a:solidFill>
                  <a:schemeClr val="bg1"/>
                </a:solidFill>
                <a:latin typeface="Verdana" pitchFamily="34" charset="0"/>
                <a:ea typeface="Verdana" pitchFamily="34" charset="0"/>
                <a:cs typeface="Verdana" pitchFamily="34" charset="0"/>
              </a:rPr>
              <a:t>Copyright © 2016 Argus Media group. All rights reserved. All intellectual property rights in this presentation and the information herein are the exclusive property of Argus and and/or its licensors and may only be used under licence from Argus. Without limiting the foregoing, by reading this presentation you agree that you will not copy or reproduce any part of its contents (including, but not limited to, single prices or any other individual items of data) in any form or for any purpose whatsoever without the prior written consent of Argus. </a:t>
            </a:r>
            <a:endParaRPr lang="en-US" sz="600" dirty="0" smtClean="0">
              <a:solidFill>
                <a:schemeClr val="bg1"/>
              </a:solidFill>
              <a:latin typeface="Verdana" pitchFamily="34" charset="0"/>
              <a:ea typeface="Verdana" pitchFamily="34" charset="0"/>
              <a:cs typeface="Verdana" pitchFamily="34" charset="0"/>
            </a:endParaRPr>
          </a:p>
          <a:p>
            <a:r>
              <a:rPr lang="en-GB" sz="600" b="1" dirty="0" smtClean="0">
                <a:solidFill>
                  <a:schemeClr val="bg1"/>
                </a:solidFill>
                <a:latin typeface="Verdana" pitchFamily="34" charset="0"/>
                <a:ea typeface="Verdana" pitchFamily="34" charset="0"/>
                <a:cs typeface="Verdana" pitchFamily="34" charset="0"/>
              </a:rPr>
              <a:t> </a:t>
            </a:r>
            <a:endParaRPr lang="en-US" sz="600" dirty="0" smtClean="0">
              <a:solidFill>
                <a:schemeClr val="bg1"/>
              </a:solidFill>
              <a:latin typeface="Verdana" pitchFamily="34" charset="0"/>
              <a:ea typeface="Verdana" pitchFamily="34" charset="0"/>
              <a:cs typeface="Verdana" pitchFamily="34" charset="0"/>
            </a:endParaRPr>
          </a:p>
          <a:p>
            <a:r>
              <a:rPr lang="en-GB" sz="600" b="1" dirty="0" smtClean="0">
                <a:solidFill>
                  <a:schemeClr val="bg1"/>
                </a:solidFill>
                <a:latin typeface="Verdana" pitchFamily="34" charset="0"/>
                <a:ea typeface="Verdana" pitchFamily="34" charset="0"/>
                <a:cs typeface="Verdana" pitchFamily="34" charset="0"/>
              </a:rPr>
              <a:t>Trademark notice </a:t>
            </a:r>
            <a:endParaRPr lang="en-US" sz="600" dirty="0" smtClean="0">
              <a:solidFill>
                <a:schemeClr val="bg1"/>
              </a:solidFill>
              <a:latin typeface="Verdana" pitchFamily="34" charset="0"/>
              <a:ea typeface="Verdana" pitchFamily="34" charset="0"/>
              <a:cs typeface="Verdana" pitchFamily="34" charset="0"/>
            </a:endParaRPr>
          </a:p>
          <a:p>
            <a:pPr>
              <a:spcAft>
                <a:spcPts val="0"/>
              </a:spcAft>
            </a:pPr>
            <a:r>
              <a:rPr lang="en-GB" sz="600" dirty="0">
                <a:solidFill>
                  <a:schemeClr val="bg1"/>
                </a:solidFill>
                <a:latin typeface="Verdana" pitchFamily="34" charset="0"/>
                <a:ea typeface="Verdana" pitchFamily="34" charset="0"/>
                <a:cs typeface="Verdana" pitchFamily="34" charset="0"/>
              </a:rPr>
              <a:t>ARGUS, the ARGUS logo, ARGUS MEDIA, ARGUS DIRECT, ARGUS OPEN MARKETS, AOM, FMB, DEWITT, JIM JORDAN &amp; ASSOCIATES, JJ&amp;A, FUNDALYTICS,  </a:t>
            </a:r>
            <a:endParaRPr lang="en-GB" sz="600" dirty="0" smtClean="0">
              <a:solidFill>
                <a:schemeClr val="bg1"/>
              </a:solidFill>
              <a:latin typeface="Verdana" pitchFamily="34" charset="0"/>
              <a:ea typeface="Verdana" pitchFamily="34" charset="0"/>
              <a:cs typeface="Verdana" pitchFamily="34" charset="0"/>
            </a:endParaRPr>
          </a:p>
          <a:p>
            <a:pPr>
              <a:spcAft>
                <a:spcPts val="0"/>
              </a:spcAft>
            </a:pPr>
            <a:r>
              <a:rPr lang="en-GB" sz="600" dirty="0" smtClean="0">
                <a:solidFill>
                  <a:schemeClr val="bg1"/>
                </a:solidFill>
                <a:latin typeface="Verdana" pitchFamily="34" charset="0"/>
                <a:ea typeface="Verdana" pitchFamily="34" charset="0"/>
                <a:cs typeface="Verdana" pitchFamily="34" charset="0"/>
              </a:rPr>
              <a:t>METAL-PAGES</a:t>
            </a:r>
            <a:r>
              <a:rPr lang="en-GB" sz="600" dirty="0">
                <a:solidFill>
                  <a:schemeClr val="bg1"/>
                </a:solidFill>
                <a:latin typeface="Verdana" pitchFamily="34" charset="0"/>
                <a:ea typeface="Verdana" pitchFamily="34" charset="0"/>
                <a:cs typeface="Verdana" pitchFamily="34" charset="0"/>
              </a:rPr>
              <a:t>, METALPRICES.COM, </a:t>
            </a:r>
            <a:r>
              <a:rPr lang="en-US" sz="600" dirty="0" smtClean="0">
                <a:solidFill>
                  <a:schemeClr val="bg1"/>
                </a:solidFill>
                <a:latin typeface="Verdana" pitchFamily="34" charset="0"/>
                <a:ea typeface="Verdana" pitchFamily="34" charset="0"/>
                <a:cs typeface="Verdana" pitchFamily="34" charset="0"/>
              </a:rPr>
              <a:t>Argus publication titles and Argus index names are trademarks of Argus Media Ltd.</a:t>
            </a:r>
            <a:endParaRPr lang="en-GB" sz="600" dirty="0" smtClean="0">
              <a:solidFill>
                <a:schemeClr val="bg1"/>
              </a:solidFill>
              <a:latin typeface="Verdana" pitchFamily="34" charset="0"/>
              <a:ea typeface="Verdana" pitchFamily="34" charset="0"/>
              <a:cs typeface="Verdana" pitchFamily="34" charset="0"/>
            </a:endParaRPr>
          </a:p>
          <a:p>
            <a:pPr>
              <a:spcAft>
                <a:spcPts val="0"/>
              </a:spcAft>
            </a:pPr>
            <a:endParaRPr lang="en-GB" sz="600" dirty="0">
              <a:solidFill>
                <a:schemeClr val="bg1"/>
              </a:solidFill>
              <a:latin typeface="Verdana" pitchFamily="34" charset="0"/>
              <a:ea typeface="Verdana" pitchFamily="34" charset="0"/>
              <a:cs typeface="Verdana" pitchFamily="34" charset="0"/>
            </a:endParaRPr>
          </a:p>
          <a:p>
            <a:r>
              <a:rPr lang="en-GB" sz="600" b="1" dirty="0">
                <a:solidFill>
                  <a:schemeClr val="bg1"/>
                </a:solidFill>
                <a:latin typeface="Verdana" pitchFamily="34" charset="0"/>
                <a:ea typeface="Verdana" pitchFamily="34" charset="0"/>
                <a:cs typeface="Verdana" pitchFamily="34" charset="0"/>
              </a:rPr>
              <a:t>Disclaimer </a:t>
            </a:r>
            <a:endParaRPr lang="en-US" sz="600" dirty="0">
              <a:solidFill>
                <a:schemeClr val="bg1"/>
              </a:solidFill>
              <a:latin typeface="Verdana" pitchFamily="34" charset="0"/>
              <a:ea typeface="Verdana" pitchFamily="34" charset="0"/>
              <a:cs typeface="Verdana" pitchFamily="34" charset="0"/>
            </a:endParaRPr>
          </a:p>
          <a:p>
            <a:r>
              <a:rPr lang="en-GB" sz="600" dirty="0" smtClean="0">
                <a:solidFill>
                  <a:schemeClr val="bg1"/>
                </a:solidFill>
                <a:latin typeface="Verdana" pitchFamily="34" charset="0"/>
                <a:ea typeface="Verdana" pitchFamily="34" charset="0"/>
                <a:cs typeface="Verdana" pitchFamily="34" charset="0"/>
              </a:rPr>
              <a:t>All data and other information presented (the “Data”) are provided on an “as is” basis. Argus makes no warranties, express or implied, as to the accuracy, adequacy, timeliness, or completeness of the Data or fitness for any particular purpose. Argus shall not be liable for any loss or damage arising from any party’s reliance on the Data and disclaims any and all liability related to or arising out of use of the Data to the full extent permissible by law.</a:t>
            </a:r>
            <a:endParaRPr lang="en-US" sz="600" dirty="0" smtClean="0">
              <a:solidFill>
                <a:schemeClr val="bg1"/>
              </a:solidFill>
              <a:latin typeface="Verdana" pitchFamily="34" charset="0"/>
              <a:ea typeface="Verdana" pitchFamily="34" charset="0"/>
              <a:cs typeface="Verdana" pitchFamily="34" charset="0"/>
            </a:endParaRPr>
          </a:p>
          <a:p>
            <a:endParaRPr lang="en-US" sz="800" dirty="0">
              <a:solidFill>
                <a:schemeClr val="bg1"/>
              </a:solidFill>
              <a:latin typeface="Verdana" pitchFamily="34" charset="0"/>
              <a:ea typeface="Verdana" pitchFamily="34" charset="0"/>
              <a:cs typeface="Verdana" pitchFamily="34" charset="0"/>
            </a:endParaRPr>
          </a:p>
        </p:txBody>
      </p:sp>
      <p:sp>
        <p:nvSpPr>
          <p:cNvPr id="2" name="TextBox 1"/>
          <p:cNvSpPr txBox="1"/>
          <p:nvPr/>
        </p:nvSpPr>
        <p:spPr>
          <a:xfrm>
            <a:off x="575462" y="1413932"/>
            <a:ext cx="8001000" cy="1329268"/>
          </a:xfrm>
          <a:prstGeom prst="rect">
            <a:avLst/>
          </a:prstGeom>
        </p:spPr>
        <p:txBody>
          <a:bodyPr vert="horz" wrap="square" lIns="0" tIns="0" rIns="0" bIns="0" rtlCol="0" anchor="t">
            <a:normAutofit/>
          </a:bodyPr>
          <a:lstStyle/>
          <a:p>
            <a:pPr>
              <a:spcAft>
                <a:spcPts val="300"/>
              </a:spcAft>
            </a:pPr>
            <a:r>
              <a:rPr lang="en-GB" sz="1800" dirty="0" smtClean="0">
                <a:solidFill>
                  <a:schemeClr val="bg1"/>
                </a:solidFill>
                <a:latin typeface="Verdana"/>
                <a:ea typeface="ＭＳ Ｐゴシック" pitchFamily="34" charset="-128"/>
                <a:cs typeface="Verdana"/>
              </a:rPr>
              <a:t>Vyacheslav Mischenko</a:t>
            </a:r>
          </a:p>
          <a:p>
            <a:r>
              <a:rPr lang="en-GB" sz="1400" dirty="0" smtClean="0">
                <a:solidFill>
                  <a:schemeClr val="bg1"/>
                </a:solidFill>
                <a:latin typeface="Verdana"/>
                <a:ea typeface="ＭＳ Ｐゴシック" pitchFamily="34" charset="-128"/>
                <a:cs typeface="Verdana"/>
              </a:rPr>
              <a:t>SVP – Russian &amp; FSU</a:t>
            </a:r>
          </a:p>
          <a:p>
            <a:endParaRPr lang="en-GB" dirty="0">
              <a:solidFill>
                <a:schemeClr val="bg1"/>
              </a:solidFill>
              <a:latin typeface="Verdana"/>
              <a:ea typeface="ＭＳ Ｐゴシック" pitchFamily="34" charset="-128"/>
              <a:cs typeface="Verdana"/>
            </a:endParaRPr>
          </a:p>
        </p:txBody>
      </p:sp>
      <p:sp>
        <p:nvSpPr>
          <p:cNvPr id="6" name="TextBox 5"/>
          <p:cNvSpPr txBox="1"/>
          <p:nvPr/>
        </p:nvSpPr>
        <p:spPr>
          <a:xfrm>
            <a:off x="575462" y="2235198"/>
            <a:ext cx="914400" cy="1498602"/>
          </a:xfrm>
          <a:prstGeom prst="rect">
            <a:avLst/>
          </a:prstGeom>
        </p:spPr>
        <p:txBody>
          <a:bodyPr vert="horz" wrap="none" lIns="0" tIns="0" rIns="0" bIns="0" rtlCol="0" anchor="t">
            <a:noAutofit/>
          </a:bodyPr>
          <a:lstStyle/>
          <a:p>
            <a:pPr>
              <a:spcAft>
                <a:spcPts val="300"/>
              </a:spcAft>
            </a:pPr>
            <a:r>
              <a:rPr lang="en-GB" sz="1400" dirty="0" smtClean="0">
                <a:solidFill>
                  <a:srgbClr val="FFFFFF"/>
                </a:solidFill>
                <a:latin typeface="Verdana"/>
                <a:ea typeface="ＭＳ Ｐゴシック" pitchFamily="34" charset="-128"/>
                <a:cs typeface="Verdana"/>
              </a:rPr>
              <a:t>Email:</a:t>
            </a:r>
          </a:p>
          <a:p>
            <a:pPr>
              <a:spcAft>
                <a:spcPts val="300"/>
              </a:spcAft>
            </a:pPr>
            <a:r>
              <a:rPr lang="en-GB" sz="1400" dirty="0" smtClean="0">
                <a:solidFill>
                  <a:srgbClr val="FFFFFF"/>
                </a:solidFill>
                <a:latin typeface="Verdana"/>
                <a:ea typeface="ＭＳ Ｐゴシック" pitchFamily="34" charset="-128"/>
                <a:cs typeface="Verdana"/>
              </a:rPr>
              <a:t>Phone:</a:t>
            </a:r>
          </a:p>
          <a:p>
            <a:pPr>
              <a:spcAft>
                <a:spcPts val="300"/>
              </a:spcAft>
            </a:pPr>
            <a:r>
              <a:rPr lang="en-GB" sz="1400" dirty="0" smtClean="0">
                <a:solidFill>
                  <a:srgbClr val="FFFFFF"/>
                </a:solidFill>
                <a:latin typeface="Verdana"/>
                <a:ea typeface="ＭＳ Ｐゴシック" pitchFamily="34" charset="-128"/>
                <a:cs typeface="Verdana"/>
              </a:rPr>
              <a:t>Office:</a:t>
            </a:r>
          </a:p>
          <a:p>
            <a:pPr>
              <a:spcAft>
                <a:spcPts val="300"/>
              </a:spcAft>
            </a:pPr>
            <a:r>
              <a:rPr lang="en-GB" sz="1400" dirty="0" smtClean="0">
                <a:solidFill>
                  <a:srgbClr val="FFFFFF"/>
                </a:solidFill>
                <a:latin typeface="Verdana"/>
                <a:ea typeface="ＭＳ Ｐゴシック" pitchFamily="34" charset="-128"/>
                <a:cs typeface="Verdana"/>
              </a:rPr>
              <a:t>Web:</a:t>
            </a:r>
            <a:br>
              <a:rPr lang="en-GB" sz="1400" dirty="0" smtClean="0">
                <a:solidFill>
                  <a:srgbClr val="FFFFFF"/>
                </a:solidFill>
                <a:latin typeface="Verdana"/>
                <a:ea typeface="ＭＳ Ｐゴシック" pitchFamily="34" charset="-128"/>
                <a:cs typeface="Verdana"/>
              </a:rPr>
            </a:br>
            <a:r>
              <a:rPr lang="en-GB" sz="1400" dirty="0" smtClean="0">
                <a:solidFill>
                  <a:srgbClr val="FFFFFF"/>
                </a:solidFill>
                <a:latin typeface="Verdana"/>
                <a:ea typeface="ＭＳ Ｐゴシック" pitchFamily="34" charset="-128"/>
                <a:cs typeface="Verdana"/>
              </a:rPr>
              <a:t>Blog:</a:t>
            </a:r>
          </a:p>
        </p:txBody>
      </p:sp>
      <p:sp>
        <p:nvSpPr>
          <p:cNvPr id="8" name="TextBox 7"/>
          <p:cNvSpPr txBox="1"/>
          <p:nvPr/>
        </p:nvSpPr>
        <p:spPr>
          <a:xfrm>
            <a:off x="1295399" y="2235198"/>
            <a:ext cx="6062669" cy="1651002"/>
          </a:xfrm>
          <a:prstGeom prst="rect">
            <a:avLst/>
          </a:prstGeom>
        </p:spPr>
        <p:txBody>
          <a:bodyPr vert="horz" wrap="none" lIns="0" tIns="0" rIns="0" bIns="0" rtlCol="0" anchor="t">
            <a:noAutofit/>
          </a:bodyPr>
          <a:lstStyle/>
          <a:p>
            <a:pPr>
              <a:spcAft>
                <a:spcPts val="300"/>
              </a:spcAft>
            </a:pPr>
            <a:r>
              <a:rPr lang="en-GB" sz="1400" dirty="0" smtClean="0">
                <a:solidFill>
                  <a:srgbClr val="FFFFFF"/>
                </a:solidFill>
                <a:latin typeface="Verdana"/>
                <a:ea typeface="ＭＳ Ｐゴシック" pitchFamily="34" charset="-128"/>
                <a:cs typeface="Verdana"/>
              </a:rPr>
              <a:t>Vyacheslav.mischenko@argusmedia.com	</a:t>
            </a:r>
          </a:p>
          <a:p>
            <a:pPr>
              <a:spcAft>
                <a:spcPts val="300"/>
              </a:spcAft>
            </a:pPr>
            <a:r>
              <a:rPr lang="en-GB" sz="1400" dirty="0" smtClean="0">
                <a:solidFill>
                  <a:srgbClr val="FFFFFF"/>
                </a:solidFill>
                <a:latin typeface="Verdana"/>
                <a:ea typeface="ＭＳ Ｐゴシック" pitchFamily="34" charset="-128"/>
                <a:cs typeface="Verdana"/>
              </a:rPr>
              <a:t>+79337571</a:t>
            </a:r>
          </a:p>
          <a:p>
            <a:pPr>
              <a:spcAft>
                <a:spcPts val="300"/>
              </a:spcAft>
            </a:pPr>
            <a:r>
              <a:rPr lang="en-GB" sz="1400" dirty="0" smtClean="0">
                <a:solidFill>
                  <a:srgbClr val="FFFFFF"/>
                </a:solidFill>
                <a:latin typeface="Verdana"/>
                <a:ea typeface="ＭＳ Ｐゴシック" pitchFamily="34" charset="-128"/>
                <a:cs typeface="Verdana"/>
              </a:rPr>
              <a:t>Moscow</a:t>
            </a:r>
          </a:p>
          <a:p>
            <a:pPr>
              <a:spcAft>
                <a:spcPts val="300"/>
              </a:spcAft>
            </a:pPr>
            <a:r>
              <a:rPr lang="en-GB" sz="1400" dirty="0" smtClean="0">
                <a:solidFill>
                  <a:srgbClr val="FFFFFF"/>
                </a:solidFill>
                <a:latin typeface="Verdana"/>
                <a:ea typeface="ＭＳ Ｐゴシック" pitchFamily="34" charset="-128"/>
                <a:cs typeface="Verdana"/>
              </a:rPr>
              <a:t>www.argusmedia.com</a:t>
            </a:r>
            <a:br>
              <a:rPr lang="en-GB" sz="1400" dirty="0" smtClean="0">
                <a:solidFill>
                  <a:srgbClr val="FFFFFF"/>
                </a:solidFill>
                <a:latin typeface="Verdana"/>
                <a:ea typeface="ＭＳ Ｐゴシック" pitchFamily="34" charset="-128"/>
                <a:cs typeface="Verdana"/>
              </a:rPr>
            </a:br>
            <a:r>
              <a:rPr lang="en-GB" sz="1400" dirty="0" smtClean="0">
                <a:solidFill>
                  <a:srgbClr val="FFFFFF"/>
                </a:solidFill>
                <a:latin typeface="Verdana"/>
                <a:ea typeface="ＭＳ Ｐゴシック" pitchFamily="34" charset="-128"/>
                <a:cs typeface="Verdana"/>
              </a:rPr>
              <a:t>http://blog.argusmedia.com</a:t>
            </a:r>
          </a:p>
        </p:txBody>
      </p:sp>
      <p:pic>
        <p:nvPicPr>
          <p:cNvPr id="9" name="Picture 14"/>
          <p:cNvPicPr>
            <a:picLocks noChangeAspect="1"/>
          </p:cNvPicPr>
          <p:nvPr/>
        </p:nvPicPr>
        <p:blipFill>
          <a:blip r:embed="rId3" cstate="print"/>
          <a:srcRect/>
          <a:stretch>
            <a:fillRect/>
          </a:stretch>
        </p:blipFill>
        <p:spPr bwMode="auto">
          <a:xfrm>
            <a:off x="7358069" y="5969000"/>
            <a:ext cx="1285875" cy="508000"/>
          </a:xfrm>
          <a:prstGeom prst="rect">
            <a:avLst/>
          </a:prstGeom>
          <a:noFill/>
          <a:ln w="9525">
            <a:noFill/>
            <a:miter lim="800000"/>
            <a:headEnd/>
            <a:tailEnd/>
          </a:ln>
        </p:spPr>
      </p:pic>
      <p:sp>
        <p:nvSpPr>
          <p:cNvPr id="10" name="TextBox 9"/>
          <p:cNvSpPr txBox="1"/>
          <p:nvPr/>
        </p:nvSpPr>
        <p:spPr>
          <a:xfrm>
            <a:off x="609600" y="4825998"/>
            <a:ext cx="3505206" cy="1651002"/>
          </a:xfrm>
          <a:prstGeom prst="rect">
            <a:avLst/>
          </a:prstGeom>
        </p:spPr>
        <p:txBody>
          <a:bodyPr vert="horz" wrap="none" lIns="0" tIns="0" rIns="0" bIns="0" rtlCol="0" anchor="t">
            <a:noAutofit/>
          </a:bodyPr>
          <a:lstStyle/>
          <a:p>
            <a:pPr>
              <a:spcAft>
                <a:spcPts val="300"/>
              </a:spcAft>
            </a:pPr>
            <a:r>
              <a:rPr lang="en-GB" sz="600" b="1" dirty="0" smtClean="0">
                <a:solidFill>
                  <a:srgbClr val="FFFFFF"/>
                </a:solidFill>
                <a:latin typeface="Verdana"/>
                <a:ea typeface="ＭＳ Ｐゴシック" pitchFamily="34" charset="-128"/>
                <a:cs typeface="Verdana"/>
              </a:rPr>
              <a:t>Stay Connected</a:t>
            </a:r>
          </a:p>
          <a:p>
            <a:pPr>
              <a:spcAft>
                <a:spcPts val="300"/>
              </a:spcAft>
            </a:pPr>
            <a:r>
              <a:rPr lang="en-GB" sz="600" dirty="0" smtClean="0">
                <a:solidFill>
                  <a:srgbClr val="FFFFFF"/>
                </a:solidFill>
                <a:latin typeface="Verdana"/>
                <a:ea typeface="ＭＳ Ｐゴシック" pitchFamily="34" charset="-128"/>
                <a:cs typeface="Verdana"/>
              </a:rPr>
              <a:t>      @</a:t>
            </a:r>
            <a:r>
              <a:rPr lang="en-GB" sz="600" dirty="0" err="1" smtClean="0">
                <a:solidFill>
                  <a:srgbClr val="FFFFFF"/>
                </a:solidFill>
                <a:latin typeface="Verdana"/>
                <a:ea typeface="ＭＳ Ｐゴシック" pitchFamily="34" charset="-128"/>
                <a:cs typeface="Verdana"/>
              </a:rPr>
              <a:t>ArgusMedia</a:t>
            </a:r>
            <a:r>
              <a:rPr lang="en-GB" sz="600" dirty="0">
                <a:solidFill>
                  <a:srgbClr val="FFFFFF"/>
                </a:solidFill>
                <a:latin typeface="Verdana"/>
                <a:ea typeface="ＭＳ Ｐゴシック" pitchFamily="34" charset="-128"/>
                <a:cs typeface="Verdana"/>
              </a:rPr>
              <a:t>	</a:t>
            </a:r>
            <a:r>
              <a:rPr lang="en-GB" sz="600" dirty="0" smtClean="0">
                <a:solidFill>
                  <a:srgbClr val="FFFFFF"/>
                </a:solidFill>
                <a:latin typeface="Verdana"/>
                <a:ea typeface="ＭＳ Ｐゴシック" pitchFamily="34" charset="-128"/>
                <a:cs typeface="Verdana"/>
              </a:rPr>
              <a:t>        Argus-media</a:t>
            </a:r>
            <a:endParaRPr lang="en-GB" sz="600" dirty="0">
              <a:solidFill>
                <a:srgbClr val="FFFFFF"/>
              </a:solidFill>
              <a:latin typeface="Verdana"/>
              <a:ea typeface="ＭＳ Ｐゴシック" pitchFamily="34" charset="-128"/>
              <a:cs typeface="Verdana"/>
            </a:endParaRPr>
          </a:p>
          <a:p>
            <a:pPr>
              <a:spcAft>
                <a:spcPts val="300"/>
              </a:spcAft>
            </a:pPr>
            <a:r>
              <a:rPr lang="en-GB" sz="600" dirty="0" smtClean="0">
                <a:solidFill>
                  <a:srgbClr val="FFFFFF"/>
                </a:solidFill>
                <a:latin typeface="Verdana"/>
                <a:ea typeface="ＭＳ Ｐゴシック" pitchFamily="34" charset="-128"/>
                <a:cs typeface="Verdana"/>
              </a:rPr>
              <a:t>      +</a:t>
            </a:r>
            <a:r>
              <a:rPr lang="en-GB" sz="600" dirty="0" err="1" smtClean="0">
                <a:solidFill>
                  <a:srgbClr val="FFFFFF"/>
                </a:solidFill>
                <a:latin typeface="Verdana"/>
                <a:ea typeface="ＭＳ Ｐゴシック" pitchFamily="34" charset="-128"/>
                <a:cs typeface="Verdana"/>
              </a:rPr>
              <a:t>Argusmediaplus</a:t>
            </a:r>
            <a:r>
              <a:rPr lang="en-GB" sz="600" dirty="0" smtClean="0">
                <a:solidFill>
                  <a:srgbClr val="FFFFFF"/>
                </a:solidFill>
                <a:latin typeface="Verdana"/>
                <a:ea typeface="ＭＳ Ｐゴシック" pitchFamily="34" charset="-128"/>
                <a:cs typeface="Verdana"/>
              </a:rPr>
              <a:t>	        </a:t>
            </a:r>
            <a:r>
              <a:rPr lang="en-GB" sz="600" dirty="0" err="1" smtClean="0">
                <a:solidFill>
                  <a:srgbClr val="FFFFFF"/>
                </a:solidFill>
                <a:latin typeface="Verdana"/>
                <a:ea typeface="ＭＳ Ｐゴシック" pitchFamily="34" charset="-128"/>
                <a:cs typeface="Verdana"/>
              </a:rPr>
              <a:t>argusmediavideo</a:t>
            </a:r>
            <a:r>
              <a:rPr lang="en-GB" sz="1200" dirty="0" smtClean="0">
                <a:solidFill>
                  <a:srgbClr val="FFFFFF"/>
                </a:solidFill>
                <a:latin typeface="Verdana"/>
                <a:ea typeface="ＭＳ Ｐゴシック" pitchFamily="34" charset="-128"/>
                <a:cs typeface="Verdana"/>
              </a:rPr>
              <a:t/>
            </a:r>
            <a:br>
              <a:rPr lang="en-GB" sz="1200" dirty="0" smtClean="0">
                <a:solidFill>
                  <a:srgbClr val="FFFFFF"/>
                </a:solidFill>
                <a:latin typeface="Verdana"/>
                <a:ea typeface="ＭＳ Ｐゴシック" pitchFamily="34" charset="-128"/>
                <a:cs typeface="Verdana"/>
              </a:rPr>
            </a:br>
            <a:endParaRPr lang="en-GB" sz="1200" dirty="0" smtClean="0">
              <a:solidFill>
                <a:srgbClr val="FFFFFF"/>
              </a:solidFill>
              <a:latin typeface="Verdana"/>
              <a:ea typeface="ＭＳ Ｐゴシック" pitchFamily="34" charset="-128"/>
              <a:cs typeface="Verdana"/>
            </a:endParaRPr>
          </a:p>
        </p:txBody>
      </p:sp>
      <p:pic>
        <p:nvPicPr>
          <p:cNvPr id="12" name="Picture 4" descr="https://twitter.com/argusm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53000"/>
            <a:ext cx="10800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k.linkedin.com/company/argus-m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00" y="4953000"/>
            <a:ext cx="10800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lus.google.com/+Argusmediapl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105400"/>
            <a:ext cx="10800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youtube.com/user/argusmediavide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00" y="5105400"/>
            <a:ext cx="108000" cy="1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1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394048"/>
            <a:ext cx="3886200" cy="4627240"/>
          </a:xfrm>
        </p:spPr>
        <p:txBody>
          <a:bodyPr>
            <a:normAutofit/>
          </a:bodyPr>
          <a:lstStyle/>
          <a:p>
            <a:pPr>
              <a:buFont typeface="Arial" charset="0"/>
              <a:buChar char="•"/>
              <a:defRPr/>
            </a:pPr>
            <a:r>
              <a:rPr lang="en-US" sz="2000" dirty="0" smtClean="0"/>
              <a:t>Lifting of US export ban</a:t>
            </a:r>
          </a:p>
          <a:p>
            <a:pPr>
              <a:buFont typeface="Arial" charset="0"/>
              <a:buChar char="•"/>
              <a:defRPr/>
            </a:pPr>
            <a:endParaRPr lang="en-US" sz="2000" dirty="0" smtClean="0"/>
          </a:p>
          <a:p>
            <a:pPr>
              <a:buFont typeface="Arial" charset="0"/>
              <a:buChar char="•"/>
              <a:defRPr/>
            </a:pPr>
            <a:r>
              <a:rPr lang="en-US" sz="2000" dirty="0"/>
              <a:t>Removal of Iran </a:t>
            </a:r>
            <a:r>
              <a:rPr lang="en-US" sz="2000" dirty="0" smtClean="0"/>
              <a:t>nuclear sanctions</a:t>
            </a:r>
            <a:endParaRPr lang="en-US" sz="2000" dirty="0"/>
          </a:p>
          <a:p>
            <a:pPr>
              <a:buFont typeface="Arial" charset="0"/>
              <a:buChar char="•"/>
              <a:defRPr/>
            </a:pPr>
            <a:endParaRPr lang="en-US" sz="2000" dirty="0"/>
          </a:p>
          <a:p>
            <a:pPr>
              <a:buFont typeface="Arial" charset="0"/>
              <a:buChar char="•"/>
              <a:defRPr/>
            </a:pPr>
            <a:r>
              <a:rPr lang="en-US" sz="2000" dirty="0" err="1" smtClean="0"/>
              <a:t>Opec</a:t>
            </a:r>
            <a:r>
              <a:rPr lang="en-US" sz="2000" dirty="0" smtClean="0"/>
              <a:t> raises prospect of output cuts</a:t>
            </a:r>
          </a:p>
          <a:p>
            <a:pPr>
              <a:buFont typeface="Arial" charset="0"/>
              <a:buChar char="•"/>
              <a:defRPr/>
            </a:pPr>
            <a:endParaRPr lang="en-US" sz="2000" dirty="0" smtClean="0"/>
          </a:p>
          <a:p>
            <a:pPr>
              <a:buFont typeface="Arial" charset="0"/>
              <a:buChar char="•"/>
              <a:defRPr/>
            </a:pPr>
            <a:r>
              <a:rPr lang="en-US" sz="2000" dirty="0" smtClean="0"/>
              <a:t>Oil stocks at record highs</a:t>
            </a:r>
          </a:p>
          <a:p>
            <a:pPr>
              <a:buFont typeface="Arial" charset="0"/>
              <a:buChar char="•"/>
              <a:defRPr/>
            </a:pPr>
            <a:endParaRPr lang="en-US" sz="2000" dirty="0"/>
          </a:p>
          <a:p>
            <a:pPr>
              <a:buFont typeface="Arial" charset="0"/>
              <a:buChar char="•"/>
              <a:defRPr/>
            </a:pPr>
            <a:r>
              <a:rPr lang="en-US" sz="2000" dirty="0" smtClean="0"/>
              <a:t>Second year of declining upstream investment</a:t>
            </a:r>
            <a:endParaRPr lang="en-US" dirty="0"/>
          </a:p>
          <a:p>
            <a:pPr>
              <a:buFont typeface="Arial" charset="0"/>
              <a:buChar char="•"/>
              <a:defRPr/>
            </a:pPr>
            <a:endParaRPr lang="en-US" dirty="0" smtClean="0"/>
          </a:p>
        </p:txBody>
      </p:sp>
      <p:sp>
        <p:nvSpPr>
          <p:cNvPr id="3" name="Title 2"/>
          <p:cNvSpPr>
            <a:spLocks noGrp="1"/>
          </p:cNvSpPr>
          <p:nvPr>
            <p:ph type="title"/>
          </p:nvPr>
        </p:nvSpPr>
        <p:spPr/>
        <p:txBody>
          <a:bodyPr/>
          <a:lstStyle/>
          <a:p>
            <a:r>
              <a:rPr lang="en-US" dirty="0" smtClean="0"/>
              <a:t>2016 - seismic changes in world oil trade</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884002"/>
            <a:ext cx="5040560" cy="26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1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scale </a:t>
            </a:r>
            <a:r>
              <a:rPr lang="en-US" dirty="0"/>
              <a:t>o</a:t>
            </a:r>
            <a:r>
              <a:rPr lang="en-US" dirty="0" smtClean="0"/>
              <a:t>f the overhang</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43904"/>
            <a:ext cx="8128281" cy="434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20272" y="5301208"/>
            <a:ext cx="1944216" cy="432048"/>
          </a:xfrm>
          <a:prstGeom prst="rect">
            <a:avLst/>
          </a:prstGeom>
        </p:spPr>
        <p:txBody>
          <a:bodyPr vert="horz" wrap="square" lIns="0" tIns="0" rIns="0" bIns="0" rtlCol="0" anchor="t">
            <a:normAutofit/>
          </a:bodyPr>
          <a:lstStyle/>
          <a:p>
            <a:r>
              <a:rPr lang="en-GB" sz="1800" dirty="0" smtClean="0">
                <a:ea typeface="ＭＳ Ｐゴシック" pitchFamily="34" charset="-128"/>
              </a:rPr>
              <a:t>Argus Fundamentals</a:t>
            </a:r>
          </a:p>
        </p:txBody>
      </p:sp>
    </p:spTree>
    <p:extLst>
      <p:ext uri="{BB962C8B-B14F-4D97-AF65-F5344CB8AC3E}">
        <p14:creationId xmlns:p14="http://schemas.microsoft.com/office/powerpoint/2010/main" val="3248085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exports flow</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TextBox 1"/>
          <p:cNvSpPr txBox="1"/>
          <p:nvPr/>
        </p:nvSpPr>
        <p:spPr>
          <a:xfrm>
            <a:off x="7164288" y="5505473"/>
            <a:ext cx="2088232" cy="360040"/>
          </a:xfrm>
          <a:prstGeom prst="rect">
            <a:avLst/>
          </a:prstGeom>
        </p:spPr>
        <p:txBody>
          <a:bodyPr vert="horz" wrap="square" lIns="0" tIns="0" rIns="0" bIns="0" rtlCol="0" anchor="t">
            <a:normAutofit/>
          </a:bodyPr>
          <a:lstStyle/>
          <a:p>
            <a:r>
              <a:rPr lang="en-GB" sz="1800" dirty="0" smtClean="0">
                <a:ea typeface="ＭＳ Ｐゴシック" pitchFamily="34" charset="-128"/>
              </a:rPr>
              <a:t>Source: EIA</a:t>
            </a:r>
          </a:p>
        </p:txBody>
      </p:sp>
      <p:graphicFrame>
        <p:nvGraphicFramePr>
          <p:cNvPr id="6" name="Chart 5"/>
          <p:cNvGraphicFramePr>
            <a:graphicFrameLocks/>
          </p:cNvGraphicFramePr>
          <p:nvPr>
            <p:extLst>
              <p:ext uri="{D42A27DB-BD31-4B8C-83A1-F6EECF244321}">
                <p14:modId xmlns:p14="http://schemas.microsoft.com/office/powerpoint/2010/main" val="2295460333"/>
              </p:ext>
            </p:extLst>
          </p:nvPr>
        </p:nvGraphicFramePr>
        <p:xfrm>
          <a:off x="4559994" y="1052736"/>
          <a:ext cx="4572000" cy="4505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416383643"/>
              </p:ext>
            </p:extLst>
          </p:nvPr>
        </p:nvGraphicFramePr>
        <p:xfrm>
          <a:off x="107504" y="1196752"/>
          <a:ext cx="457200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600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responsive market</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2" name="TextBox 1"/>
          <p:cNvSpPr txBox="1"/>
          <p:nvPr/>
        </p:nvSpPr>
        <p:spPr>
          <a:xfrm>
            <a:off x="6516216" y="5505473"/>
            <a:ext cx="2736304" cy="360040"/>
          </a:xfrm>
          <a:prstGeom prst="rect">
            <a:avLst/>
          </a:prstGeom>
        </p:spPr>
        <p:txBody>
          <a:bodyPr vert="horz" wrap="square" lIns="0" tIns="0" rIns="0" bIns="0" rtlCol="0" anchor="t">
            <a:normAutofit/>
          </a:bodyPr>
          <a:lstStyle/>
          <a:p>
            <a:r>
              <a:rPr lang="en-GB" sz="1800" dirty="0" smtClean="0">
                <a:ea typeface="ＭＳ Ｐゴシック" pitchFamily="34" charset="-128"/>
              </a:rPr>
              <a:t>Source: EIA, Argus Crude</a:t>
            </a:r>
          </a:p>
        </p:txBody>
      </p:sp>
      <p:graphicFrame>
        <p:nvGraphicFramePr>
          <p:cNvPr id="8" name="Chart 7"/>
          <p:cNvGraphicFramePr>
            <a:graphicFrameLocks/>
          </p:cNvGraphicFramePr>
          <p:nvPr>
            <p:extLst>
              <p:ext uri="{D42A27DB-BD31-4B8C-83A1-F6EECF244321}">
                <p14:modId xmlns:p14="http://schemas.microsoft.com/office/powerpoint/2010/main" val="2432311543"/>
              </p:ext>
            </p:extLst>
          </p:nvPr>
        </p:nvGraphicFramePr>
        <p:xfrm>
          <a:off x="357187" y="980728"/>
          <a:ext cx="8429626" cy="4884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612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43000"/>
            <a:ext cx="3886200" cy="5238328"/>
          </a:xfrm>
        </p:spPr>
        <p:txBody>
          <a:bodyPr>
            <a:normAutofit/>
          </a:bodyPr>
          <a:lstStyle/>
          <a:p>
            <a:pPr>
              <a:buFont typeface="Arial" charset="0"/>
              <a:buChar char="•"/>
              <a:defRPr/>
            </a:pPr>
            <a:r>
              <a:rPr lang="en-US" dirty="0" smtClean="0"/>
              <a:t>The lifting of the US export ban has not opened the floodgates.</a:t>
            </a:r>
          </a:p>
          <a:p>
            <a:pPr>
              <a:buFont typeface="Arial" charset="0"/>
              <a:buChar char="•"/>
              <a:defRPr/>
            </a:pPr>
            <a:endParaRPr lang="en-US" dirty="0"/>
          </a:p>
          <a:p>
            <a:pPr>
              <a:buFont typeface="Arial" charset="0"/>
              <a:buChar char="•"/>
              <a:defRPr/>
            </a:pPr>
            <a:r>
              <a:rPr lang="en-US" dirty="0" smtClean="0"/>
              <a:t>It has simply helped US markets to respond to those elsewhere and establish the arbitrage more clearly.</a:t>
            </a:r>
          </a:p>
          <a:p>
            <a:pPr>
              <a:buFont typeface="Arial" charset="0"/>
              <a:buChar char="•"/>
              <a:defRPr/>
            </a:pPr>
            <a:endParaRPr lang="en-US" dirty="0"/>
          </a:p>
          <a:p>
            <a:pPr>
              <a:buFont typeface="Arial" charset="0"/>
              <a:buChar char="•"/>
              <a:defRPr/>
            </a:pPr>
            <a:r>
              <a:rPr lang="en-US" dirty="0" smtClean="0"/>
              <a:t>This helps US refiners to know whether to buy domestically or to import.</a:t>
            </a:r>
          </a:p>
          <a:p>
            <a:pPr>
              <a:buFont typeface="Arial" charset="0"/>
              <a:buChar char="•"/>
              <a:defRPr/>
            </a:pPr>
            <a:endParaRPr lang="en-US" dirty="0"/>
          </a:p>
          <a:p>
            <a:pPr>
              <a:buFont typeface="Arial" charset="0"/>
              <a:buChar char="•"/>
              <a:defRPr/>
            </a:pPr>
            <a:r>
              <a:rPr lang="en-US" dirty="0" smtClean="0"/>
              <a:t>2016 has seen increasing net imports, despite the lifting of the export ban.</a:t>
            </a:r>
          </a:p>
          <a:p>
            <a:pPr>
              <a:buFont typeface="Arial" charset="0"/>
              <a:buChar char="•"/>
              <a:defRPr/>
            </a:pPr>
            <a:endParaRPr lang="en-US" dirty="0"/>
          </a:p>
        </p:txBody>
      </p:sp>
      <p:sp>
        <p:nvSpPr>
          <p:cNvPr id="3" name="Title 2"/>
          <p:cNvSpPr>
            <a:spLocks noGrp="1"/>
          </p:cNvSpPr>
          <p:nvPr>
            <p:ph type="title"/>
          </p:nvPr>
        </p:nvSpPr>
        <p:spPr/>
        <p:txBody>
          <a:bodyPr/>
          <a:lstStyle/>
          <a:p>
            <a:r>
              <a:rPr lang="en-US" dirty="0" smtClean="0"/>
              <a:t>Reconnecting to </a:t>
            </a:r>
            <a:r>
              <a:rPr lang="en-US" dirty="0"/>
              <a:t>t</a:t>
            </a:r>
            <a:r>
              <a:rPr lang="en-US" dirty="0" smtClean="0"/>
              <a:t>he world</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sp>
        <p:nvSpPr>
          <p:cNvPr id="6" name="TextBox 5"/>
          <p:cNvSpPr txBox="1"/>
          <p:nvPr/>
        </p:nvSpPr>
        <p:spPr>
          <a:xfrm>
            <a:off x="5148064" y="5966914"/>
            <a:ext cx="2160240" cy="288032"/>
          </a:xfrm>
          <a:prstGeom prst="rect">
            <a:avLst/>
          </a:prstGeom>
        </p:spPr>
        <p:txBody>
          <a:bodyPr vert="horz" wrap="square" lIns="0" tIns="0" rIns="0" bIns="0" rtlCol="0" anchor="t">
            <a:normAutofit fontScale="85000" lnSpcReduction="10000"/>
          </a:bodyPr>
          <a:lstStyle/>
          <a:p>
            <a:r>
              <a:rPr lang="en-GB" sz="1800" dirty="0" smtClean="0">
                <a:ea typeface="ＭＳ Ｐゴシック" pitchFamily="34" charset="-128"/>
              </a:rPr>
              <a:t>Sources: EIA, Argus Crude</a:t>
            </a:r>
          </a:p>
        </p:txBody>
      </p:sp>
      <p:graphicFrame>
        <p:nvGraphicFramePr>
          <p:cNvPr id="7" name="Chart 6"/>
          <p:cNvGraphicFramePr>
            <a:graphicFrameLocks/>
          </p:cNvGraphicFramePr>
          <p:nvPr>
            <p:extLst>
              <p:ext uri="{D42A27DB-BD31-4B8C-83A1-F6EECF244321}">
                <p14:modId xmlns:p14="http://schemas.microsoft.com/office/powerpoint/2010/main" val="3426617853"/>
              </p:ext>
            </p:extLst>
          </p:nvPr>
        </p:nvGraphicFramePr>
        <p:xfrm>
          <a:off x="4572000" y="54868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313028996"/>
              </p:ext>
            </p:extLst>
          </p:nvPr>
        </p:nvGraphicFramePr>
        <p:xfrm>
          <a:off x="4696619" y="2996952"/>
          <a:ext cx="4447381"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6183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43000"/>
            <a:ext cx="3886200" cy="4734271"/>
          </a:xfrm>
        </p:spPr>
        <p:txBody>
          <a:bodyPr>
            <a:normAutofit/>
          </a:bodyPr>
          <a:lstStyle/>
          <a:p>
            <a:pPr>
              <a:buFont typeface="Arial" charset="0"/>
              <a:buChar char="•"/>
              <a:defRPr/>
            </a:pPr>
            <a:r>
              <a:rPr lang="en-US" dirty="0" smtClean="0"/>
              <a:t>The US Gulf coast is emerging as the pricing point for the global marginal supply barrel (US tight oil)</a:t>
            </a:r>
            <a:endParaRPr lang="en-US" dirty="0"/>
          </a:p>
          <a:p>
            <a:pPr>
              <a:buFont typeface="Arial" charset="0"/>
              <a:buChar char="•"/>
              <a:defRPr/>
            </a:pPr>
            <a:endParaRPr lang="en-US" dirty="0"/>
          </a:p>
          <a:p>
            <a:pPr>
              <a:buFont typeface="Arial" charset="0"/>
              <a:buChar char="•"/>
              <a:defRPr/>
            </a:pPr>
            <a:r>
              <a:rPr lang="en-US" dirty="0" smtClean="0"/>
              <a:t>Most crude is still priced against Brent or Dubai, but those benchmarks face challenges of liquidity and confidence.</a:t>
            </a:r>
          </a:p>
          <a:p>
            <a:pPr>
              <a:buFont typeface="Arial" charset="0"/>
              <a:buChar char="•"/>
              <a:defRPr/>
            </a:pPr>
            <a:endParaRPr lang="en-US" dirty="0"/>
          </a:p>
          <a:p>
            <a:pPr>
              <a:buFont typeface="Arial" charset="0"/>
              <a:buChar char="•"/>
              <a:defRPr/>
            </a:pPr>
            <a:r>
              <a:rPr lang="en-US" dirty="0" smtClean="0"/>
              <a:t>This has boosted trade in WTI futures and physical crude benchmarks linked to their settlement price.</a:t>
            </a:r>
          </a:p>
          <a:p>
            <a:pPr>
              <a:buFont typeface="Arial" charset="0"/>
              <a:buChar char="•"/>
              <a:defRPr/>
            </a:pPr>
            <a:endParaRPr lang="en-US" dirty="0" smtClean="0"/>
          </a:p>
        </p:txBody>
      </p:sp>
      <p:sp>
        <p:nvSpPr>
          <p:cNvPr id="3" name="Title 2"/>
          <p:cNvSpPr>
            <a:spLocks noGrp="1"/>
          </p:cNvSpPr>
          <p:nvPr>
            <p:ph type="title"/>
          </p:nvPr>
        </p:nvSpPr>
        <p:spPr/>
        <p:txBody>
          <a:bodyPr/>
          <a:lstStyle/>
          <a:p>
            <a:r>
              <a:rPr lang="en-US" dirty="0" smtClean="0"/>
              <a:t>Futures volumes go west </a:t>
            </a:r>
            <a:endParaRPr lang="en-US" dirty="0"/>
          </a:p>
        </p:txBody>
      </p:sp>
      <p:sp>
        <p:nvSpPr>
          <p:cNvPr id="5" name="Footer Placeholder 4"/>
          <p:cNvSpPr>
            <a:spLocks noGrp="1"/>
          </p:cNvSpPr>
          <p:nvPr>
            <p:ph type="ftr" sz="quarter" idx="11"/>
          </p:nvPr>
        </p:nvSpPr>
        <p:spPr/>
        <p:txBody>
          <a:bodyPr/>
          <a:lstStyle/>
          <a:p>
            <a:r>
              <a:rPr lang="en-US" dirty="0" smtClean="0"/>
              <a:t>Copyright © 2016 Argus Media group. All rights reserved.</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4008251849"/>
              </p:ext>
            </p:extLst>
          </p:nvPr>
        </p:nvGraphicFramePr>
        <p:xfrm>
          <a:off x="4589115" y="2564904"/>
          <a:ext cx="4572000" cy="32815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64088" y="5877272"/>
            <a:ext cx="1944216" cy="288032"/>
          </a:xfrm>
          <a:prstGeom prst="rect">
            <a:avLst/>
          </a:prstGeom>
        </p:spPr>
        <p:txBody>
          <a:bodyPr vert="horz" wrap="square" lIns="0" tIns="0" rIns="0" bIns="0" rtlCol="0" anchor="t">
            <a:normAutofit fontScale="85000" lnSpcReduction="10000"/>
          </a:bodyPr>
          <a:lstStyle/>
          <a:p>
            <a:r>
              <a:rPr lang="en-GB" sz="1800" dirty="0" smtClean="0">
                <a:ea typeface="ＭＳ Ｐゴシック" pitchFamily="34" charset="-128"/>
              </a:rPr>
              <a:t>Sources: EIA, CME, ICE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332" y="116633"/>
            <a:ext cx="3582615" cy="23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75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US Gulf coast could become world’s price discovery hub</a:t>
            </a:r>
            <a:endParaRPr lang="en-US" dirty="0"/>
          </a:p>
        </p:txBody>
      </p:sp>
      <p:sp>
        <p:nvSpPr>
          <p:cNvPr id="5" name="Footer Placeholder 4"/>
          <p:cNvSpPr>
            <a:spLocks noGrp="1"/>
          </p:cNvSpPr>
          <p:nvPr>
            <p:ph type="ftr" sz="quarter" idx="11"/>
          </p:nvPr>
        </p:nvSpPr>
        <p:spPr/>
        <p:txBody>
          <a:bodyPr/>
          <a:lstStyle/>
          <a:p>
            <a:r>
              <a:rPr lang="en-US" smtClean="0"/>
              <a:t>Copyright © 2016 Argus Media group. All rights reserved.</a:t>
            </a:r>
            <a:endParaRPr lang="en-US" dirty="0"/>
          </a:p>
        </p:txBody>
      </p:sp>
      <p:sp>
        <p:nvSpPr>
          <p:cNvPr id="9" name="Content Placeholder 6"/>
          <p:cNvSpPr txBox="1">
            <a:spLocks/>
          </p:cNvSpPr>
          <p:nvPr/>
        </p:nvSpPr>
        <p:spPr>
          <a:xfrm>
            <a:off x="685800" y="4495800"/>
            <a:ext cx="7924800" cy="1669504"/>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5893C1"/>
              </a:buClr>
              <a:buFont typeface="Arial" pitchFamily="34" charset="0"/>
              <a:buChar char="•"/>
              <a:defRPr sz="1800" b="0" i="0" kern="1200">
                <a:solidFill>
                  <a:schemeClr val="tx1"/>
                </a:solidFill>
                <a:latin typeface="Verdana"/>
                <a:ea typeface="+mn-ea"/>
                <a:cs typeface="Verdana"/>
              </a:defRPr>
            </a:lvl1pPr>
            <a:lvl2pPr marL="542925" indent="-180975" algn="l" defTabSz="914400" rtl="0" eaLnBrk="1" latinLnBrk="0" hangingPunct="1">
              <a:spcBef>
                <a:spcPct val="20000"/>
              </a:spcBef>
              <a:buClr>
                <a:srgbClr val="5893C1"/>
              </a:buClr>
              <a:buFont typeface="Trebuchet MS" pitchFamily="34" charset="0"/>
              <a:buChar char="◦"/>
              <a:defRPr sz="1600" b="0" i="0" kern="1200">
                <a:solidFill>
                  <a:schemeClr val="tx1"/>
                </a:solidFill>
                <a:latin typeface="Verdana"/>
                <a:ea typeface="+mn-ea"/>
                <a:cs typeface="Verdana"/>
              </a:defRPr>
            </a:lvl2pPr>
            <a:lvl3pPr marL="714375" indent="-171450" algn="l" defTabSz="914400" rtl="0" eaLnBrk="1" latinLnBrk="0" hangingPunct="1">
              <a:spcBef>
                <a:spcPct val="20000"/>
              </a:spcBef>
              <a:buClr>
                <a:srgbClr val="5893C1"/>
              </a:buClr>
              <a:buFont typeface="Trebuchet MS" pitchFamily="34" charset="0"/>
              <a:buChar char="‐"/>
              <a:defRPr sz="1400" b="0" i="0" kern="1200">
                <a:solidFill>
                  <a:schemeClr val="tx1"/>
                </a:solidFill>
                <a:latin typeface="Verdana"/>
                <a:ea typeface="+mn-ea"/>
                <a:cs typeface="Verdana"/>
              </a:defRPr>
            </a:lvl3pPr>
            <a:lvl4pPr marL="990600" indent="-180975" algn="l" defTabSz="914400" rtl="0" eaLnBrk="1" latinLnBrk="0" hangingPunct="1">
              <a:spcBef>
                <a:spcPct val="20000"/>
              </a:spcBef>
              <a:buClr>
                <a:srgbClr val="5893C1"/>
              </a:buClr>
              <a:buFont typeface="Arial" pitchFamily="34" charset="0"/>
              <a:buChar char="•"/>
              <a:tabLst>
                <a:tab pos="809625" algn="l"/>
              </a:tabLst>
              <a:defRPr sz="1400" b="0" i="0" kern="1200">
                <a:solidFill>
                  <a:schemeClr val="tx1"/>
                </a:solidFill>
                <a:latin typeface="Verdana"/>
                <a:ea typeface="+mn-ea"/>
                <a:cs typeface="Verdana"/>
              </a:defRPr>
            </a:lvl4pPr>
            <a:lvl5pPr marL="1257300" indent="-180975" algn="l" defTabSz="914400" rtl="0" eaLnBrk="1" latinLnBrk="0" hangingPunct="1">
              <a:spcBef>
                <a:spcPct val="20000"/>
              </a:spcBef>
              <a:buClr>
                <a:srgbClr val="5893C1"/>
              </a:buClr>
              <a:buFont typeface="Trebuchet MS" pitchFamily="34" charset="0"/>
              <a:buChar char="◦"/>
              <a:tabLst>
                <a:tab pos="990600" algn="l"/>
              </a:tabLst>
              <a:defRPr sz="1400" b="0" i="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dirty="0" smtClean="0"/>
              <a:t>US Gulf could become leading price discovery area; eclipsing North Sea</a:t>
            </a:r>
          </a:p>
          <a:p>
            <a:r>
              <a:rPr lang="en-US" dirty="0" smtClean="0"/>
              <a:t>Unlikely to be a transparent FOB USGC cargo market.</a:t>
            </a:r>
          </a:p>
          <a:p>
            <a:r>
              <a:rPr lang="en-US" dirty="0" smtClean="0"/>
              <a:t>US and Canadian exports will be priced versus alternative domestic market.</a:t>
            </a:r>
          </a:p>
          <a:p>
            <a:r>
              <a:rPr lang="en-US" dirty="0" smtClean="0"/>
              <a:t>Financial products established indexed to Argus VWAs.</a:t>
            </a:r>
          </a:p>
          <a:p>
            <a:r>
              <a:rPr lang="en-US" dirty="0" smtClean="0"/>
              <a:t>Argus index methodology already well established.</a:t>
            </a:r>
          </a:p>
          <a:p>
            <a:r>
              <a:rPr lang="en-US" dirty="0" smtClean="0"/>
              <a:t>Argus has launched delivered prices for US crude in China.</a:t>
            </a:r>
            <a:endParaRPr lang="en-US" dirty="0"/>
          </a:p>
        </p:txBody>
      </p:sp>
      <p:graphicFrame>
        <p:nvGraphicFramePr>
          <p:cNvPr id="8" name="Content Placeholder 7"/>
          <p:cNvGraphicFramePr>
            <a:graphicFrameLocks noGrp="1"/>
          </p:cNvGraphicFramePr>
          <p:nvPr>
            <p:ph sz="half" idx="10"/>
            <p:extLst>
              <p:ext uri="{D42A27DB-BD31-4B8C-83A1-F6EECF244321}">
                <p14:modId xmlns:p14="http://schemas.microsoft.com/office/powerpoint/2010/main" val="1054471503"/>
              </p:ext>
            </p:extLst>
          </p:nvPr>
        </p:nvGraphicFramePr>
        <p:xfrm>
          <a:off x="5715000" y="1142999"/>
          <a:ext cx="3048000" cy="3162935"/>
        </p:xfrm>
        <a:graphic>
          <a:graphicData uri="http://schemas.openxmlformats.org/drawingml/2006/table">
            <a:tbl>
              <a:tblPr firstRow="1" bandRow="1">
                <a:tableStyleId>{5C22544A-7EE6-4342-B048-85BDC9FD1C3A}</a:tableStyleId>
              </a:tblPr>
              <a:tblGrid>
                <a:gridCol w="1524000"/>
                <a:gridCol w="1524000"/>
              </a:tblGrid>
              <a:tr h="370840">
                <a:tc>
                  <a:txBody>
                    <a:bodyPr/>
                    <a:lstStyle/>
                    <a:p>
                      <a:pPr algn="l" fontAlgn="b"/>
                      <a:r>
                        <a:rPr lang="en-US" sz="1400" b="0" i="0" u="none" strike="noStrike" dirty="0">
                          <a:solidFill>
                            <a:schemeClr val="bg1"/>
                          </a:solidFill>
                          <a:effectLst/>
                          <a:latin typeface="Calibri"/>
                        </a:rPr>
                        <a:t>Average Physical Volume </a:t>
                      </a:r>
                    </a:p>
                  </a:txBody>
                  <a:tcPr marL="9525" marR="9525" marT="9525" marB="0" anchor="b"/>
                </a:tc>
                <a:tc>
                  <a:txBody>
                    <a:bodyPr/>
                    <a:lstStyle/>
                    <a:p>
                      <a:pPr algn="l" fontAlgn="b"/>
                      <a:r>
                        <a:rPr lang="en-US" sz="1400" b="0" i="0" u="none" strike="noStrike" dirty="0" err="1" smtClean="0">
                          <a:solidFill>
                            <a:schemeClr val="bg1"/>
                          </a:solidFill>
                          <a:effectLst/>
                          <a:latin typeface="Calibri"/>
                        </a:rPr>
                        <a:t>Avg</a:t>
                      </a:r>
                      <a:r>
                        <a:rPr lang="en-US" sz="1400" b="0" i="0" u="none" strike="noStrike" baseline="0" dirty="0" smtClean="0">
                          <a:solidFill>
                            <a:schemeClr val="bg1"/>
                          </a:solidFill>
                          <a:effectLst/>
                          <a:latin typeface="Calibri"/>
                        </a:rPr>
                        <a:t> trade month </a:t>
                      </a:r>
                      <a:r>
                        <a:rPr lang="en-US" sz="1400" b="0" i="0" u="none" strike="noStrike" baseline="0" dirty="0" err="1" smtClean="0">
                          <a:solidFill>
                            <a:schemeClr val="bg1"/>
                          </a:solidFill>
                          <a:effectLst/>
                          <a:latin typeface="Calibri"/>
                        </a:rPr>
                        <a:t>vol</a:t>
                      </a:r>
                      <a:r>
                        <a:rPr lang="en-US" sz="1400" b="0" i="0" u="none" strike="noStrike" baseline="0" dirty="0" smtClean="0">
                          <a:solidFill>
                            <a:schemeClr val="bg1"/>
                          </a:solidFill>
                          <a:effectLst/>
                          <a:latin typeface="Calibri"/>
                        </a:rPr>
                        <a:t> Jun-Aug 2016 (b/d)</a:t>
                      </a:r>
                      <a:endParaRPr lang="en-US" sz="1400" b="0" i="0" u="none" strike="noStrike" dirty="0">
                        <a:solidFill>
                          <a:schemeClr val="bg1"/>
                        </a:solidFill>
                        <a:effectLst/>
                        <a:latin typeface="Calibri"/>
                      </a:endParaRPr>
                    </a:p>
                  </a:txBody>
                  <a:tcPr marL="9525" marR="9525" marT="9525" marB="0" anchor="b"/>
                </a:tc>
              </a:tr>
              <a:tr h="370840">
                <a:tc>
                  <a:txBody>
                    <a:bodyPr/>
                    <a:lstStyle/>
                    <a:p>
                      <a:pPr algn="l" fontAlgn="b"/>
                      <a:r>
                        <a:rPr lang="fr-FR" sz="1400" b="0" i="0" u="none" strike="noStrike">
                          <a:solidFill>
                            <a:srgbClr val="000000"/>
                          </a:solidFill>
                          <a:effectLst/>
                          <a:latin typeface="Calibri"/>
                        </a:rPr>
                        <a:t>Argus Sour Crude Index (ASCI)</a:t>
                      </a:r>
                    </a:p>
                  </a:txBody>
                  <a:tcPr marL="9525" marR="9525" marT="9525" marB="0" anchor="b"/>
                </a:tc>
                <a:tc>
                  <a:txBody>
                    <a:bodyPr/>
                    <a:lstStyle/>
                    <a:p>
                      <a:pPr algn="r" fontAlgn="b"/>
                      <a:r>
                        <a:rPr lang="en-US" sz="1400" b="0" i="0" u="none" strike="noStrike" dirty="0">
                          <a:solidFill>
                            <a:srgbClr val="000000"/>
                          </a:solidFill>
                          <a:effectLst/>
                          <a:latin typeface="Calibri"/>
                        </a:rPr>
                        <a:t>420,269</a:t>
                      </a:r>
                    </a:p>
                  </a:txBody>
                  <a:tcPr marL="9525" marR="9525" marT="9525" marB="0" anchor="b"/>
                </a:tc>
              </a:tr>
              <a:tr h="370840">
                <a:tc>
                  <a:txBody>
                    <a:bodyPr/>
                    <a:lstStyle/>
                    <a:p>
                      <a:pPr algn="l" fontAlgn="b"/>
                      <a:r>
                        <a:rPr lang="en-US" sz="1400" b="0" i="0" u="none" strike="noStrike">
                          <a:solidFill>
                            <a:srgbClr val="000000"/>
                          </a:solidFill>
                          <a:effectLst/>
                          <a:latin typeface="Calibri"/>
                        </a:rPr>
                        <a:t>Argus WTI Midland</a:t>
                      </a:r>
                    </a:p>
                  </a:txBody>
                  <a:tcPr marL="9525" marR="9525" marT="9525" marB="0" anchor="b"/>
                </a:tc>
                <a:tc>
                  <a:txBody>
                    <a:bodyPr/>
                    <a:lstStyle/>
                    <a:p>
                      <a:pPr algn="r" fontAlgn="b"/>
                      <a:r>
                        <a:rPr lang="en-US" sz="1400" b="0" i="0" u="none" strike="noStrike">
                          <a:solidFill>
                            <a:srgbClr val="000000"/>
                          </a:solidFill>
                          <a:effectLst/>
                          <a:latin typeface="Calibri"/>
                        </a:rPr>
                        <a:t>501,334</a:t>
                      </a:r>
                    </a:p>
                  </a:txBody>
                  <a:tcPr marL="9525" marR="9525" marT="9525" marB="0" anchor="b"/>
                </a:tc>
              </a:tr>
              <a:tr h="370840">
                <a:tc>
                  <a:txBody>
                    <a:bodyPr/>
                    <a:lstStyle/>
                    <a:p>
                      <a:pPr algn="l" fontAlgn="b"/>
                      <a:r>
                        <a:rPr lang="en-US" sz="1400" b="0" i="0" u="none" strike="noStrike">
                          <a:solidFill>
                            <a:srgbClr val="000000"/>
                          </a:solidFill>
                          <a:effectLst/>
                          <a:latin typeface="Calibri"/>
                        </a:rPr>
                        <a:t>Argus Mars</a:t>
                      </a:r>
                    </a:p>
                  </a:txBody>
                  <a:tcPr marL="9525" marR="9525" marT="9525" marB="0" anchor="b"/>
                </a:tc>
                <a:tc>
                  <a:txBody>
                    <a:bodyPr/>
                    <a:lstStyle/>
                    <a:p>
                      <a:pPr algn="r" fontAlgn="b"/>
                      <a:r>
                        <a:rPr lang="en-US" sz="1400" b="0" i="0" u="none" strike="noStrike" dirty="0">
                          <a:solidFill>
                            <a:srgbClr val="000000"/>
                          </a:solidFill>
                          <a:effectLst/>
                          <a:latin typeface="Calibri"/>
                        </a:rPr>
                        <a:t>321,454</a:t>
                      </a:r>
                    </a:p>
                  </a:txBody>
                  <a:tcPr marL="9525" marR="9525" marT="9525" marB="0" anchor="b"/>
                </a:tc>
              </a:tr>
              <a:tr h="370840">
                <a:tc>
                  <a:txBody>
                    <a:bodyPr/>
                    <a:lstStyle/>
                    <a:p>
                      <a:pPr algn="l" fontAlgn="b"/>
                      <a:r>
                        <a:rPr lang="en-US" sz="1400" b="0" i="0" u="none" strike="noStrike">
                          <a:solidFill>
                            <a:srgbClr val="000000"/>
                          </a:solidFill>
                          <a:effectLst/>
                          <a:latin typeface="Calibri"/>
                        </a:rPr>
                        <a:t>North Sea Forwards </a:t>
                      </a:r>
                    </a:p>
                  </a:txBody>
                  <a:tcPr marL="9525" marR="9525" marT="9525" marB="0" anchor="b"/>
                </a:tc>
                <a:tc>
                  <a:txBody>
                    <a:bodyPr/>
                    <a:lstStyle/>
                    <a:p>
                      <a:pPr algn="r" fontAlgn="b"/>
                      <a:r>
                        <a:rPr lang="en-US" sz="1400" b="0" i="0" u="none" strike="noStrike">
                          <a:solidFill>
                            <a:srgbClr val="000000"/>
                          </a:solidFill>
                          <a:effectLst/>
                          <a:latin typeface="Calibri"/>
                        </a:rPr>
                        <a:t>436,923</a:t>
                      </a:r>
                    </a:p>
                  </a:txBody>
                  <a:tcPr marL="9525" marR="9525" marT="9525" marB="0" anchor="b"/>
                </a:tc>
              </a:tr>
              <a:tr h="370840">
                <a:tc>
                  <a:txBody>
                    <a:bodyPr/>
                    <a:lstStyle/>
                    <a:p>
                      <a:pPr algn="l" fontAlgn="b"/>
                      <a:r>
                        <a:rPr lang="en-US" sz="1400" b="0" i="0" u="none" strike="noStrike">
                          <a:solidFill>
                            <a:srgbClr val="000000"/>
                          </a:solidFill>
                          <a:effectLst/>
                          <a:latin typeface="Calibri"/>
                        </a:rPr>
                        <a:t>BFOE Physical Cargoes</a:t>
                      </a:r>
                    </a:p>
                  </a:txBody>
                  <a:tcPr marL="9525" marR="9525" marT="9525" marB="0" anchor="b"/>
                </a:tc>
                <a:tc>
                  <a:txBody>
                    <a:bodyPr/>
                    <a:lstStyle/>
                    <a:p>
                      <a:pPr algn="r" fontAlgn="b"/>
                      <a:r>
                        <a:rPr lang="en-US" sz="1400" b="0" i="0" u="none" strike="noStrike" dirty="0">
                          <a:solidFill>
                            <a:srgbClr val="000000"/>
                          </a:solidFill>
                          <a:effectLst/>
                          <a:latin typeface="Calibri"/>
                        </a:rPr>
                        <a:t>286,154</a:t>
                      </a:r>
                    </a:p>
                  </a:txBody>
                  <a:tcPr marL="9525" marR="9525" marT="9525" marB="0" anchor="b"/>
                </a:tc>
              </a:tr>
              <a:tr h="370840">
                <a:tc>
                  <a:txBody>
                    <a:bodyPr/>
                    <a:lstStyle/>
                    <a:p>
                      <a:pPr algn="l" fontAlgn="b"/>
                      <a:r>
                        <a:rPr lang="en-US" sz="1400" b="0" i="0" u="none" strike="noStrike">
                          <a:solidFill>
                            <a:srgbClr val="000000"/>
                          </a:solidFill>
                          <a:effectLst/>
                          <a:latin typeface="Calibri"/>
                        </a:rPr>
                        <a:t>Argus LLS</a:t>
                      </a:r>
                    </a:p>
                  </a:txBody>
                  <a:tcPr marL="9525" marR="9525" marT="9525" marB="0" anchor="b"/>
                </a:tc>
                <a:tc>
                  <a:txBody>
                    <a:bodyPr/>
                    <a:lstStyle/>
                    <a:p>
                      <a:pPr algn="r" fontAlgn="b"/>
                      <a:r>
                        <a:rPr lang="en-US" sz="1400" b="0" i="0" u="none" strike="noStrike">
                          <a:solidFill>
                            <a:srgbClr val="000000"/>
                          </a:solidFill>
                          <a:effectLst/>
                          <a:latin typeface="Calibri"/>
                        </a:rPr>
                        <a:t>298,692</a:t>
                      </a:r>
                    </a:p>
                  </a:txBody>
                  <a:tcPr marL="9525" marR="9525" marT="9525" marB="0" anchor="b"/>
                </a:tc>
              </a:tr>
              <a:tr h="370840">
                <a:tc>
                  <a:txBody>
                    <a:bodyPr/>
                    <a:lstStyle/>
                    <a:p>
                      <a:pPr algn="l" fontAlgn="b"/>
                      <a:r>
                        <a:rPr lang="en-US" sz="1400" b="0" i="0" u="none" strike="noStrike">
                          <a:solidFill>
                            <a:srgbClr val="000000"/>
                          </a:solidFill>
                          <a:effectLst/>
                          <a:latin typeface="Calibri"/>
                        </a:rPr>
                        <a:t>Argus WTI Houston</a:t>
                      </a:r>
                    </a:p>
                  </a:txBody>
                  <a:tcPr marL="9525" marR="9525" marT="9525" marB="0" anchor="b"/>
                </a:tc>
                <a:tc>
                  <a:txBody>
                    <a:bodyPr/>
                    <a:lstStyle/>
                    <a:p>
                      <a:pPr algn="r" fontAlgn="b"/>
                      <a:r>
                        <a:rPr lang="en-US" sz="1400" b="0" i="0" u="none" strike="noStrike" dirty="0">
                          <a:solidFill>
                            <a:srgbClr val="000000"/>
                          </a:solidFill>
                          <a:effectLst/>
                          <a:latin typeface="Calibri"/>
                        </a:rPr>
                        <a:t>131,298</a:t>
                      </a:r>
                    </a:p>
                  </a:txBody>
                  <a:tcPr marL="9525" marR="9525" marT="9525" marB="0" anchor="b"/>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0025"/>
            <a:ext cx="4724400" cy="28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2076" y="1142999"/>
            <a:ext cx="914400" cy="297025"/>
          </a:xfrm>
          <a:prstGeom prst="rect">
            <a:avLst/>
          </a:prstGeom>
        </p:spPr>
        <p:txBody>
          <a:bodyPr vert="horz" wrap="none" lIns="0" tIns="0" rIns="0" bIns="0" rtlCol="0" anchor="t">
            <a:normAutofit/>
          </a:bodyPr>
          <a:lstStyle/>
          <a:p>
            <a:r>
              <a:rPr lang="en-US" sz="1800" dirty="0" smtClean="0">
                <a:ea typeface="ＭＳ Ｐゴシック" pitchFamily="34" charset="-128"/>
              </a:rPr>
              <a:t>US Gulf Sept 2016 spot trade volumes (b/d)</a:t>
            </a:r>
          </a:p>
        </p:txBody>
      </p:sp>
      <p:sp>
        <p:nvSpPr>
          <p:cNvPr id="6" name="Oval 5"/>
          <p:cNvSpPr/>
          <p:nvPr/>
        </p:nvSpPr>
        <p:spPr>
          <a:xfrm>
            <a:off x="5410200" y="3068960"/>
            <a:ext cx="35542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878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Argus PPT template 2016 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ormAutofit/>
      </a:bodyPr>
      <a:lstStyle>
        <a:defPPr>
          <a:defRPr sz="1800" dirty="0" smtClean="0">
            <a:ea typeface="ＭＳ Ｐゴシック" pitchFamily="34"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Argus PPT template 2016 4-3</Template>
  <TotalTime>12273</TotalTime>
  <Words>1933</Words>
  <Application>Microsoft Office PowerPoint</Application>
  <PresentationFormat>On-screen Show (4:3)</PresentationFormat>
  <Paragraphs>280</Paragraphs>
  <Slides>25</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ＭＳ Ｐゴシック</vt:lpstr>
      <vt:lpstr>新細明體</vt:lpstr>
      <vt:lpstr>Arial</vt:lpstr>
      <vt:lpstr>Calibri</vt:lpstr>
      <vt:lpstr>Courier New</vt:lpstr>
      <vt:lpstr>Helvetica Neue</vt:lpstr>
      <vt:lpstr>MetaPro-Norm</vt:lpstr>
      <vt:lpstr>Segoe UI</vt:lpstr>
      <vt:lpstr>Trebuchet MS</vt:lpstr>
      <vt:lpstr>Verdana</vt:lpstr>
      <vt:lpstr>Argus PPT template 2016 4-3</vt:lpstr>
      <vt:lpstr>Image</vt:lpstr>
      <vt:lpstr>PowerPoint Presentation</vt:lpstr>
      <vt:lpstr>Preliminaries</vt:lpstr>
      <vt:lpstr>2016 - seismic changes in world oil trade</vt:lpstr>
      <vt:lpstr>The scale of the overhang</vt:lpstr>
      <vt:lpstr>US exports flow</vt:lpstr>
      <vt:lpstr>A responsive market</vt:lpstr>
      <vt:lpstr>Reconnecting to the world</vt:lpstr>
      <vt:lpstr>Futures volumes go west </vt:lpstr>
      <vt:lpstr>US Gulf coast could become world’s price discovery hub</vt:lpstr>
      <vt:lpstr>US is now competitive against local grades in Asia</vt:lpstr>
      <vt:lpstr>Freight rates favour the long haul</vt:lpstr>
      <vt:lpstr>Opec decision – key considerations</vt:lpstr>
      <vt:lpstr>Will it be enough?</vt:lpstr>
      <vt:lpstr>North Sea production and trade steady for now</vt:lpstr>
      <vt:lpstr>Russia has the volume</vt:lpstr>
      <vt:lpstr>Russia is looking for new export opportunities</vt:lpstr>
      <vt:lpstr>Russia is a flexible exporter with multiple outlets</vt:lpstr>
      <vt:lpstr>Argus-linked ESPO exports are on the rise</vt:lpstr>
      <vt:lpstr>Crude exports rising dramatically in 2015-2016</vt:lpstr>
      <vt:lpstr>Exports to the East are growing fastest</vt:lpstr>
      <vt:lpstr>ESPO becoming a reference crude for Asia</vt:lpstr>
      <vt:lpstr>Emerging market demand growth blunted </vt:lpstr>
      <vt:lpstr>Independent refiners: 100pc of China’s import growth</vt:lpstr>
      <vt:lpstr>Will crude become a cyclical market?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Seana Lanigan</dc:creator>
  <cp:lastModifiedBy>Karin Casanova</cp:lastModifiedBy>
  <cp:revision>51</cp:revision>
  <cp:lastPrinted>2016-11-02T14:29:38Z</cp:lastPrinted>
  <dcterms:created xsi:type="dcterms:W3CDTF">2016-02-26T14:46:56Z</dcterms:created>
  <dcterms:modified xsi:type="dcterms:W3CDTF">2016-11-03T13:52:28Z</dcterms:modified>
</cp:coreProperties>
</file>